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33"/>
  </p:notesMasterIdLst>
  <p:sldIdLst>
    <p:sldId id="256" r:id="rId2"/>
    <p:sldId id="257" r:id="rId3"/>
    <p:sldId id="276" r:id="rId4"/>
    <p:sldId id="261" r:id="rId5"/>
    <p:sldId id="298" r:id="rId6"/>
    <p:sldId id="312" r:id="rId7"/>
    <p:sldId id="275" r:id="rId8"/>
    <p:sldId id="259" r:id="rId9"/>
    <p:sldId id="315" r:id="rId10"/>
    <p:sldId id="316" r:id="rId11"/>
    <p:sldId id="317" r:id="rId12"/>
    <p:sldId id="313" r:id="rId13"/>
    <p:sldId id="277" r:id="rId14"/>
    <p:sldId id="299" r:id="rId15"/>
    <p:sldId id="318" r:id="rId16"/>
    <p:sldId id="282" r:id="rId17"/>
    <p:sldId id="279" r:id="rId18"/>
    <p:sldId id="311" r:id="rId19"/>
    <p:sldId id="266" r:id="rId20"/>
    <p:sldId id="325" r:id="rId21"/>
    <p:sldId id="320" r:id="rId22"/>
    <p:sldId id="265" r:id="rId23"/>
    <p:sldId id="322" r:id="rId24"/>
    <p:sldId id="286" r:id="rId25"/>
    <p:sldId id="290" r:id="rId26"/>
    <p:sldId id="287" r:id="rId27"/>
    <p:sldId id="323" r:id="rId28"/>
    <p:sldId id="294" r:id="rId29"/>
    <p:sldId id="321" r:id="rId30"/>
    <p:sldId id="273" r:id="rId31"/>
    <p:sldId id="291"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85986" autoAdjust="0"/>
  </p:normalViewPr>
  <p:slideViewPr>
    <p:cSldViewPr snapToGrid="0">
      <p:cViewPr varScale="1">
        <p:scale>
          <a:sx n="73" d="100"/>
          <a:sy n="73" d="100"/>
        </p:scale>
        <p:origin x="1027" y="8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439C26-F01B-4B29-A075-4941DA0BE9E4}" type="datetimeFigureOut">
              <a:rPr lang="en-GB" smtClean="0"/>
              <a:t>13/03/2024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F64296-FBA1-40A7-B889-2D9DEF26E234}" type="slidenum">
              <a:rPr lang="en-GB" smtClean="0"/>
              <a:t>‹#›</a:t>
            </a:fld>
            <a:endParaRPr lang="en-GB"/>
          </a:p>
        </p:txBody>
      </p:sp>
    </p:spTree>
    <p:extLst>
      <p:ext uri="{BB962C8B-B14F-4D97-AF65-F5344CB8AC3E}">
        <p14:creationId xmlns:p14="http://schemas.microsoft.com/office/powerpoint/2010/main" val="3155718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1F64296-FBA1-40A7-B889-2D9DEF26E234}" type="slidenum">
              <a:rPr lang="en-GB" smtClean="0"/>
              <a:t>1</a:t>
            </a:fld>
            <a:endParaRPr lang="en-GB"/>
          </a:p>
        </p:txBody>
      </p:sp>
    </p:spTree>
    <p:extLst>
      <p:ext uri="{BB962C8B-B14F-4D97-AF65-F5344CB8AC3E}">
        <p14:creationId xmlns:p14="http://schemas.microsoft.com/office/powerpoint/2010/main" val="2584807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6C1D83-3C51-43DE-91F0-CACF46717265}" type="datetimeFigureOut">
              <a:rPr lang="en-GB" smtClean="0"/>
              <a:t>13/03/2024</a:t>
            </a:fld>
            <a:endParaRPr lang="en-GB"/>
          </a:p>
        </p:txBody>
      </p:sp>
      <p:sp>
        <p:nvSpPr>
          <p:cNvPr id="5" name="Footer Placeholder 4"/>
          <p:cNvSpPr>
            <a:spLocks noGrp="1"/>
          </p:cNvSpPr>
          <p:nvPr>
            <p:ph type="ftr" sz="quarter" idx="11"/>
          </p:nvPr>
        </p:nvSpPr>
        <p:spPr/>
        <p:txBody>
          <a:bodyPr/>
          <a:lstStyle/>
          <a:p>
            <a:endParaRPr lang="en-GB"/>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C89877C-FAB2-46E6-B0DE-D8CA81EEEF72}" type="slidenum">
              <a:rPr lang="en-GB" smtClean="0"/>
              <a:t>‹#›</a:t>
            </a:fld>
            <a:endParaRPr lang="en-GB"/>
          </a:p>
        </p:txBody>
      </p:sp>
    </p:spTree>
    <p:extLst>
      <p:ext uri="{BB962C8B-B14F-4D97-AF65-F5344CB8AC3E}">
        <p14:creationId xmlns:p14="http://schemas.microsoft.com/office/powerpoint/2010/main" val="2906711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6C1D83-3C51-43DE-91F0-CACF46717265}" type="datetimeFigureOut">
              <a:rPr lang="en-GB" smtClean="0"/>
              <a:t>13/03/2024</a:t>
            </a:fld>
            <a:endParaRPr lang="en-GB"/>
          </a:p>
        </p:txBody>
      </p:sp>
      <p:sp>
        <p:nvSpPr>
          <p:cNvPr id="5" name="Footer Placeholder 4"/>
          <p:cNvSpPr>
            <a:spLocks noGrp="1"/>
          </p:cNvSpPr>
          <p:nvPr>
            <p:ph type="ftr" sz="quarter" idx="11"/>
          </p:nvPr>
        </p:nvSpPr>
        <p:spPr/>
        <p:txBody>
          <a:bodyPr/>
          <a:lstStyle/>
          <a:p>
            <a:endParaRPr lang="en-GB"/>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C89877C-FAB2-46E6-B0DE-D8CA81EEEF72}" type="slidenum">
              <a:rPr lang="en-GB" smtClean="0"/>
              <a:t>‹#›</a:t>
            </a:fld>
            <a:endParaRPr lang="en-GB"/>
          </a:p>
        </p:txBody>
      </p:sp>
    </p:spTree>
    <p:extLst>
      <p:ext uri="{BB962C8B-B14F-4D97-AF65-F5344CB8AC3E}">
        <p14:creationId xmlns:p14="http://schemas.microsoft.com/office/powerpoint/2010/main" val="1995449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6C1D83-3C51-43DE-91F0-CACF46717265}" type="datetimeFigureOut">
              <a:rPr lang="en-GB" smtClean="0"/>
              <a:t>13/03/2024</a:t>
            </a:fld>
            <a:endParaRPr lang="en-GB"/>
          </a:p>
        </p:txBody>
      </p:sp>
      <p:sp>
        <p:nvSpPr>
          <p:cNvPr id="5" name="Footer Placeholder 4"/>
          <p:cNvSpPr>
            <a:spLocks noGrp="1"/>
          </p:cNvSpPr>
          <p:nvPr>
            <p:ph type="ftr" sz="quarter" idx="11"/>
          </p:nvPr>
        </p:nvSpPr>
        <p:spPr/>
        <p:txBody>
          <a:bodyPr/>
          <a:lstStyle/>
          <a:p>
            <a:endParaRPr lang="en-GB"/>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C89877C-FAB2-46E6-B0DE-D8CA81EEEF72}" type="slidenum">
              <a:rPr lang="en-GB" smtClean="0"/>
              <a:t>‹#›</a:t>
            </a:fld>
            <a:endParaRPr lang="en-GB"/>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910499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66C1D83-3C51-43DE-91F0-CACF46717265}" type="datetimeFigureOut">
              <a:rPr lang="en-GB" smtClean="0"/>
              <a:t>13/03/2024</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C89877C-FAB2-46E6-B0DE-D8CA81EEEF72}" type="slidenum">
              <a:rPr lang="en-GB" smtClean="0"/>
              <a:t>‹#›</a:t>
            </a:fld>
            <a:endParaRPr lang="en-GB"/>
          </a:p>
        </p:txBody>
      </p:sp>
    </p:spTree>
    <p:extLst>
      <p:ext uri="{BB962C8B-B14F-4D97-AF65-F5344CB8AC3E}">
        <p14:creationId xmlns:p14="http://schemas.microsoft.com/office/powerpoint/2010/main" val="766520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66C1D83-3C51-43DE-91F0-CACF46717265}" type="datetimeFigureOut">
              <a:rPr lang="en-GB" smtClean="0"/>
              <a:t>13/03/2024</a:t>
            </a:fld>
            <a:endParaRPr lang="en-GB"/>
          </a:p>
        </p:txBody>
      </p:sp>
      <p:sp>
        <p:nvSpPr>
          <p:cNvPr id="6" name="Footer Placeholder 5"/>
          <p:cNvSpPr>
            <a:spLocks noGrp="1"/>
          </p:cNvSpPr>
          <p:nvPr>
            <p:ph type="ftr" sz="quarter" idx="11"/>
          </p:nvPr>
        </p:nvSpPr>
        <p:spPr/>
        <p:txBody>
          <a:bodyPr/>
          <a:lstStyle/>
          <a:p>
            <a:endParaRPr lang="en-GB"/>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C89877C-FAB2-46E6-B0DE-D8CA81EEEF72}" type="slidenum">
              <a:rPr lang="en-GB" smtClean="0"/>
              <a:t>‹#›</a:t>
            </a:fld>
            <a:endParaRPr lang="en-GB"/>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482541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66C1D83-3C51-43DE-91F0-CACF46717265}" type="datetimeFigureOut">
              <a:rPr lang="en-GB" smtClean="0"/>
              <a:t>13/03/2024</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C89877C-FAB2-46E6-B0DE-D8CA81EEEF72}" type="slidenum">
              <a:rPr lang="en-GB" smtClean="0"/>
              <a:t>‹#›</a:t>
            </a:fld>
            <a:endParaRPr lang="en-GB"/>
          </a:p>
        </p:txBody>
      </p:sp>
    </p:spTree>
    <p:extLst>
      <p:ext uri="{BB962C8B-B14F-4D97-AF65-F5344CB8AC3E}">
        <p14:creationId xmlns:p14="http://schemas.microsoft.com/office/powerpoint/2010/main" val="39435058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6C1D83-3C51-43DE-91F0-CACF46717265}" type="datetimeFigureOut">
              <a:rPr lang="en-GB" smtClean="0"/>
              <a:t>13/03/2024</a:t>
            </a:fld>
            <a:endParaRPr lang="en-GB"/>
          </a:p>
        </p:txBody>
      </p:sp>
      <p:sp>
        <p:nvSpPr>
          <p:cNvPr id="5" name="Footer Placeholder 4"/>
          <p:cNvSpPr>
            <a:spLocks noGrp="1"/>
          </p:cNvSpPr>
          <p:nvPr>
            <p:ph type="ftr" sz="quarter" idx="11"/>
          </p:nvPr>
        </p:nvSpPr>
        <p:spPr/>
        <p:txBody>
          <a:bodyPr/>
          <a:lstStyle/>
          <a:p>
            <a:endParaRPr lang="en-GB"/>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C89877C-FAB2-46E6-B0DE-D8CA81EEEF72}" type="slidenum">
              <a:rPr lang="en-GB" smtClean="0"/>
              <a:t>‹#›</a:t>
            </a:fld>
            <a:endParaRPr lang="en-GB"/>
          </a:p>
        </p:txBody>
      </p:sp>
    </p:spTree>
    <p:extLst>
      <p:ext uri="{BB962C8B-B14F-4D97-AF65-F5344CB8AC3E}">
        <p14:creationId xmlns:p14="http://schemas.microsoft.com/office/powerpoint/2010/main" val="650213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6C1D83-3C51-43DE-91F0-CACF46717265}" type="datetimeFigureOut">
              <a:rPr lang="en-GB" smtClean="0"/>
              <a:t>13/03/2024</a:t>
            </a:fld>
            <a:endParaRPr lang="en-GB"/>
          </a:p>
        </p:txBody>
      </p:sp>
      <p:sp>
        <p:nvSpPr>
          <p:cNvPr id="5" name="Footer Placeholder 4"/>
          <p:cNvSpPr>
            <a:spLocks noGrp="1"/>
          </p:cNvSpPr>
          <p:nvPr>
            <p:ph type="ftr" sz="quarter" idx="11"/>
          </p:nvPr>
        </p:nvSpPr>
        <p:spPr/>
        <p:txBody>
          <a:bodyPr/>
          <a:lstStyle/>
          <a:p>
            <a:endParaRPr lang="en-GB"/>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C89877C-FAB2-46E6-B0DE-D8CA81EEEF72}" type="slidenum">
              <a:rPr lang="en-GB" smtClean="0"/>
              <a:t>‹#›</a:t>
            </a:fld>
            <a:endParaRPr lang="en-GB"/>
          </a:p>
        </p:txBody>
      </p:sp>
    </p:spTree>
    <p:extLst>
      <p:ext uri="{BB962C8B-B14F-4D97-AF65-F5344CB8AC3E}">
        <p14:creationId xmlns:p14="http://schemas.microsoft.com/office/powerpoint/2010/main" val="3242768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DA814-A57A-88B0-827C-7484FAAA76AA}"/>
              </a:ext>
            </a:extLst>
          </p:cNvPr>
          <p:cNvSpPr>
            <a:spLocks noGrp="1"/>
          </p:cNvSpPr>
          <p:nvPr>
            <p:ph type="title"/>
          </p:nvPr>
        </p:nvSpPr>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A460A06-5B46-7F25-665C-95825F48BE6F}"/>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CB643C-7E60-6B48-155E-25E4FD63F8FF}"/>
              </a:ext>
            </a:extLst>
          </p:cNvPr>
          <p:cNvSpPr>
            <a:spLocks noGrp="1"/>
          </p:cNvSpPr>
          <p:nvPr>
            <p:ph type="dt" sz="half" idx="10"/>
          </p:nvPr>
        </p:nvSpPr>
        <p:spPr/>
        <p:txBody>
          <a:bodyPr/>
          <a:lstStyle/>
          <a:p>
            <a:fld id="{CAFD9A5C-0F0D-4104-AF25-751A3BC1BBBC}" type="datetimeFigureOut">
              <a:rPr lang="en-IN" smtClean="0"/>
              <a:t>13-03-2024</a:t>
            </a:fld>
            <a:endParaRPr lang="en-IN"/>
          </a:p>
        </p:txBody>
      </p:sp>
      <p:sp>
        <p:nvSpPr>
          <p:cNvPr id="5" name="Footer Placeholder 4">
            <a:extLst>
              <a:ext uri="{FF2B5EF4-FFF2-40B4-BE49-F238E27FC236}">
                <a16:creationId xmlns:a16="http://schemas.microsoft.com/office/drawing/2014/main" id="{4BDC9401-F65B-76C1-F514-B0E393975E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7EED80-2251-B202-D518-C193D3B7D545}"/>
              </a:ext>
            </a:extLst>
          </p:cNvPr>
          <p:cNvSpPr>
            <a:spLocks noGrp="1"/>
          </p:cNvSpPr>
          <p:nvPr>
            <p:ph type="sldNum" sz="quarter" idx="12"/>
          </p:nvPr>
        </p:nvSpPr>
        <p:spPr/>
        <p:txBody>
          <a:bodyPr/>
          <a:lstStyle/>
          <a:p>
            <a:fld id="{78F0A61D-9898-4EC3-AAE1-AF66DBE3F915}" type="slidenum">
              <a:rPr lang="en-IN" smtClean="0"/>
              <a:t>‹#›</a:t>
            </a:fld>
            <a:endParaRPr lang="en-IN"/>
          </a:p>
        </p:txBody>
      </p:sp>
    </p:spTree>
    <p:extLst>
      <p:ext uri="{BB962C8B-B14F-4D97-AF65-F5344CB8AC3E}">
        <p14:creationId xmlns:p14="http://schemas.microsoft.com/office/powerpoint/2010/main" val="3715477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6C1D83-3C51-43DE-91F0-CACF46717265}" type="datetimeFigureOut">
              <a:rPr lang="en-GB" smtClean="0"/>
              <a:t>13/03/2024</a:t>
            </a:fld>
            <a:endParaRPr lang="en-GB"/>
          </a:p>
        </p:txBody>
      </p:sp>
      <p:sp>
        <p:nvSpPr>
          <p:cNvPr id="5" name="Footer Placeholder 4"/>
          <p:cNvSpPr>
            <a:spLocks noGrp="1"/>
          </p:cNvSpPr>
          <p:nvPr>
            <p:ph type="ftr" sz="quarter" idx="11"/>
          </p:nvPr>
        </p:nvSpPr>
        <p:spPr/>
        <p:txBody>
          <a:bodyPr/>
          <a:lstStyle/>
          <a:p>
            <a:endParaRPr lang="en-GB"/>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C89877C-FAB2-46E6-B0DE-D8CA81EEEF72}" type="slidenum">
              <a:rPr lang="en-GB" smtClean="0"/>
              <a:t>‹#›</a:t>
            </a:fld>
            <a:endParaRPr lang="en-GB"/>
          </a:p>
        </p:txBody>
      </p:sp>
    </p:spTree>
    <p:extLst>
      <p:ext uri="{BB962C8B-B14F-4D97-AF65-F5344CB8AC3E}">
        <p14:creationId xmlns:p14="http://schemas.microsoft.com/office/powerpoint/2010/main" val="1492738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6C1D83-3C51-43DE-91F0-CACF46717265}" type="datetimeFigureOut">
              <a:rPr lang="en-GB" smtClean="0"/>
              <a:t>13/03/2024</a:t>
            </a:fld>
            <a:endParaRPr lang="en-GB"/>
          </a:p>
        </p:txBody>
      </p:sp>
      <p:sp>
        <p:nvSpPr>
          <p:cNvPr id="5" name="Footer Placeholder 4"/>
          <p:cNvSpPr>
            <a:spLocks noGrp="1"/>
          </p:cNvSpPr>
          <p:nvPr>
            <p:ph type="ftr" sz="quarter" idx="11"/>
          </p:nvPr>
        </p:nvSpPr>
        <p:spPr/>
        <p:txBody>
          <a:bodyPr/>
          <a:lstStyle/>
          <a:p>
            <a:endParaRPr lang="en-GB"/>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C89877C-FAB2-46E6-B0DE-D8CA81EEEF72}" type="slidenum">
              <a:rPr lang="en-GB" smtClean="0"/>
              <a:t>‹#›</a:t>
            </a:fld>
            <a:endParaRPr lang="en-GB"/>
          </a:p>
        </p:txBody>
      </p:sp>
    </p:spTree>
    <p:extLst>
      <p:ext uri="{BB962C8B-B14F-4D97-AF65-F5344CB8AC3E}">
        <p14:creationId xmlns:p14="http://schemas.microsoft.com/office/powerpoint/2010/main" val="3328890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6C1D83-3C51-43DE-91F0-CACF46717265}" type="datetimeFigureOut">
              <a:rPr lang="en-GB" smtClean="0"/>
              <a:t>13/03/2024</a:t>
            </a:fld>
            <a:endParaRPr lang="en-GB"/>
          </a:p>
        </p:txBody>
      </p:sp>
      <p:sp>
        <p:nvSpPr>
          <p:cNvPr id="6" name="Footer Placeholder 5"/>
          <p:cNvSpPr>
            <a:spLocks noGrp="1"/>
          </p:cNvSpPr>
          <p:nvPr>
            <p:ph type="ftr" sz="quarter" idx="11"/>
          </p:nvPr>
        </p:nvSpPr>
        <p:spPr/>
        <p:txBody>
          <a:bodyPr/>
          <a:lstStyle/>
          <a:p>
            <a:endParaRPr lang="en-GB"/>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C89877C-FAB2-46E6-B0DE-D8CA81EEEF72}" type="slidenum">
              <a:rPr lang="en-GB" smtClean="0"/>
              <a:t>‹#›</a:t>
            </a:fld>
            <a:endParaRPr lang="en-GB"/>
          </a:p>
        </p:txBody>
      </p:sp>
    </p:spTree>
    <p:extLst>
      <p:ext uri="{BB962C8B-B14F-4D97-AF65-F5344CB8AC3E}">
        <p14:creationId xmlns:p14="http://schemas.microsoft.com/office/powerpoint/2010/main" val="923034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6C1D83-3C51-43DE-91F0-CACF46717265}" type="datetimeFigureOut">
              <a:rPr lang="en-GB" smtClean="0"/>
              <a:t>13/03/2024</a:t>
            </a:fld>
            <a:endParaRPr lang="en-GB"/>
          </a:p>
        </p:txBody>
      </p:sp>
      <p:sp>
        <p:nvSpPr>
          <p:cNvPr id="8" name="Footer Placeholder 7"/>
          <p:cNvSpPr>
            <a:spLocks noGrp="1"/>
          </p:cNvSpPr>
          <p:nvPr>
            <p:ph type="ftr" sz="quarter" idx="11"/>
          </p:nvPr>
        </p:nvSpPr>
        <p:spPr/>
        <p:txBody>
          <a:bodyPr/>
          <a:lstStyle/>
          <a:p>
            <a:endParaRPr lang="en-GB"/>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C89877C-FAB2-46E6-B0DE-D8CA81EEEF72}" type="slidenum">
              <a:rPr lang="en-GB" smtClean="0"/>
              <a:t>‹#›</a:t>
            </a:fld>
            <a:endParaRPr lang="en-GB"/>
          </a:p>
        </p:txBody>
      </p:sp>
    </p:spTree>
    <p:extLst>
      <p:ext uri="{BB962C8B-B14F-4D97-AF65-F5344CB8AC3E}">
        <p14:creationId xmlns:p14="http://schemas.microsoft.com/office/powerpoint/2010/main" val="323759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6C1D83-3C51-43DE-91F0-CACF46717265}" type="datetimeFigureOut">
              <a:rPr lang="en-GB" smtClean="0"/>
              <a:t>13/03/2024</a:t>
            </a:fld>
            <a:endParaRPr lang="en-GB"/>
          </a:p>
        </p:txBody>
      </p:sp>
      <p:sp>
        <p:nvSpPr>
          <p:cNvPr id="4" name="Footer Placeholder 3"/>
          <p:cNvSpPr>
            <a:spLocks noGrp="1"/>
          </p:cNvSpPr>
          <p:nvPr>
            <p:ph type="ftr" sz="quarter" idx="11"/>
          </p:nvPr>
        </p:nvSpPr>
        <p:spPr/>
        <p:txBody>
          <a:bodyPr/>
          <a:lstStyle/>
          <a:p>
            <a:endParaRPr lang="en-GB"/>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C89877C-FAB2-46E6-B0DE-D8CA81EEEF72}" type="slidenum">
              <a:rPr lang="en-GB" smtClean="0"/>
              <a:t>‹#›</a:t>
            </a:fld>
            <a:endParaRPr lang="en-GB"/>
          </a:p>
        </p:txBody>
      </p:sp>
    </p:spTree>
    <p:extLst>
      <p:ext uri="{BB962C8B-B14F-4D97-AF65-F5344CB8AC3E}">
        <p14:creationId xmlns:p14="http://schemas.microsoft.com/office/powerpoint/2010/main" val="2558427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6C1D83-3C51-43DE-91F0-CACF46717265}" type="datetimeFigureOut">
              <a:rPr lang="en-GB" smtClean="0"/>
              <a:t>13/03/2024</a:t>
            </a:fld>
            <a:endParaRPr lang="en-GB"/>
          </a:p>
        </p:txBody>
      </p:sp>
      <p:sp>
        <p:nvSpPr>
          <p:cNvPr id="3" name="Footer Placeholder 2"/>
          <p:cNvSpPr>
            <a:spLocks noGrp="1"/>
          </p:cNvSpPr>
          <p:nvPr>
            <p:ph type="ftr" sz="quarter" idx="11"/>
          </p:nvPr>
        </p:nvSpPr>
        <p:spPr/>
        <p:txBody>
          <a:bodyPr/>
          <a:lstStyle/>
          <a:p>
            <a:endParaRPr lang="en-GB"/>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C89877C-FAB2-46E6-B0DE-D8CA81EEEF72}" type="slidenum">
              <a:rPr lang="en-GB" smtClean="0"/>
              <a:t>‹#›</a:t>
            </a:fld>
            <a:endParaRPr lang="en-GB"/>
          </a:p>
        </p:txBody>
      </p:sp>
    </p:spTree>
    <p:extLst>
      <p:ext uri="{BB962C8B-B14F-4D97-AF65-F5344CB8AC3E}">
        <p14:creationId xmlns:p14="http://schemas.microsoft.com/office/powerpoint/2010/main" val="2930699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6C1D83-3C51-43DE-91F0-CACF46717265}" type="datetimeFigureOut">
              <a:rPr lang="en-GB" smtClean="0"/>
              <a:t>13/03/2024</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C89877C-FAB2-46E6-B0DE-D8CA81EEEF72}" type="slidenum">
              <a:rPr lang="en-GB" smtClean="0"/>
              <a:t>‹#›</a:t>
            </a:fld>
            <a:endParaRPr lang="en-GB"/>
          </a:p>
        </p:txBody>
      </p:sp>
    </p:spTree>
    <p:extLst>
      <p:ext uri="{BB962C8B-B14F-4D97-AF65-F5344CB8AC3E}">
        <p14:creationId xmlns:p14="http://schemas.microsoft.com/office/powerpoint/2010/main" val="3608826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6C1D83-3C51-43DE-91F0-CACF46717265}" type="datetimeFigureOut">
              <a:rPr lang="en-GB" smtClean="0"/>
              <a:t>13/03/2024</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C89877C-FAB2-46E6-B0DE-D8CA81EEEF72}" type="slidenum">
              <a:rPr lang="en-GB" smtClean="0"/>
              <a:t>‹#›</a:t>
            </a:fld>
            <a:endParaRPr lang="en-GB"/>
          </a:p>
        </p:txBody>
      </p:sp>
    </p:spTree>
    <p:extLst>
      <p:ext uri="{BB962C8B-B14F-4D97-AF65-F5344CB8AC3E}">
        <p14:creationId xmlns:p14="http://schemas.microsoft.com/office/powerpoint/2010/main" val="1985195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66C1D83-3C51-43DE-91F0-CACF46717265}" type="datetimeFigureOut">
              <a:rPr lang="en-GB" smtClean="0"/>
              <a:t>13/03/2024</a:t>
            </a:fld>
            <a:endParaRPr lang="en-GB"/>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C89877C-FAB2-46E6-B0DE-D8CA81EEEF72}" type="slidenum">
              <a:rPr lang="en-GB" smtClean="0"/>
              <a:t>‹#›</a:t>
            </a:fld>
            <a:endParaRPr lang="en-GB"/>
          </a:p>
        </p:txBody>
      </p:sp>
    </p:spTree>
    <p:extLst>
      <p:ext uri="{BB962C8B-B14F-4D97-AF65-F5344CB8AC3E}">
        <p14:creationId xmlns:p14="http://schemas.microsoft.com/office/powerpoint/2010/main" val="222751609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3F06899-4238-9FA3-E552-CE5FB0A6D228}"/>
              </a:ext>
            </a:extLst>
          </p:cNvPr>
          <p:cNvSpPr>
            <a:spLocks noGrp="1"/>
          </p:cNvSpPr>
          <p:nvPr>
            <p:ph type="subTitle" idx="1"/>
          </p:nvPr>
        </p:nvSpPr>
        <p:spPr>
          <a:xfrm>
            <a:off x="2948684" y="1373968"/>
            <a:ext cx="5250095" cy="3363842"/>
          </a:xfrm>
        </p:spPr>
        <p:txBody>
          <a:bodyPr>
            <a:normAutofit fontScale="92500" lnSpcReduction="20000"/>
          </a:bodyPr>
          <a:lstStyle/>
          <a:p>
            <a:pPr algn="l"/>
            <a:r>
              <a:rPr lang="en-IN" sz="2400" b="1" dirty="0">
                <a:latin typeface="+mn-lt"/>
                <a:cs typeface="Times New Roman" panose="02020603050405020304" pitchFamily="18" charset="0"/>
              </a:rPr>
              <a:t>Group - II Members:</a:t>
            </a:r>
          </a:p>
          <a:p>
            <a:pPr marL="342900" indent="-342900" algn="l">
              <a:buFont typeface="Arial" panose="020B0604020202020204" pitchFamily="34" charset="0"/>
              <a:buChar char="•"/>
            </a:pPr>
            <a:r>
              <a:rPr lang="en-IN" sz="2400" dirty="0">
                <a:solidFill>
                  <a:schemeClr val="tx1"/>
                </a:solidFill>
                <a:latin typeface="+mn-lt"/>
                <a:cs typeface="Times New Roman" panose="02020603050405020304" pitchFamily="18" charset="0"/>
              </a:rPr>
              <a:t>K Mohammad</a:t>
            </a:r>
          </a:p>
          <a:p>
            <a:pPr marL="342900" indent="-342900" algn="l">
              <a:buFont typeface="Arial" panose="020B0604020202020204" pitchFamily="34" charset="0"/>
              <a:buChar char="•"/>
            </a:pPr>
            <a:r>
              <a:rPr lang="en-IN" sz="2400" b="0" i="0" u="none" strike="noStrike" dirty="0">
                <a:solidFill>
                  <a:srgbClr val="000000"/>
                </a:solidFill>
                <a:effectLst/>
                <a:latin typeface="+mn-lt"/>
              </a:rPr>
              <a:t>MR.S.MADESHWARAN</a:t>
            </a:r>
          </a:p>
          <a:p>
            <a:pPr marL="342900" indent="-342900" algn="l">
              <a:buFont typeface="Arial" panose="020B0604020202020204" pitchFamily="34" charset="0"/>
              <a:buChar char="•"/>
            </a:pPr>
            <a:r>
              <a:rPr lang="en-IN" sz="2400" b="0" i="0" u="none" strike="noStrike" dirty="0">
                <a:solidFill>
                  <a:srgbClr val="000000"/>
                </a:solidFill>
                <a:effectLst/>
                <a:latin typeface="+mn-lt"/>
              </a:rPr>
              <a:t>MR.S.NITHISH</a:t>
            </a:r>
          </a:p>
          <a:p>
            <a:pPr marL="342900" indent="-342900" algn="l">
              <a:buFont typeface="Arial" panose="020B0604020202020204" pitchFamily="34" charset="0"/>
              <a:buChar char="•"/>
            </a:pPr>
            <a:r>
              <a:rPr lang="en-IN" sz="2400" b="0" i="0" u="none" strike="noStrike" dirty="0">
                <a:solidFill>
                  <a:srgbClr val="222222"/>
                </a:solidFill>
                <a:effectLst/>
                <a:latin typeface="+mn-lt"/>
              </a:rPr>
              <a:t>Tumma Shivkumar Ashokrao</a:t>
            </a:r>
          </a:p>
          <a:p>
            <a:pPr marL="342900" indent="-342900" algn="l">
              <a:buFont typeface="Arial" panose="020B0604020202020204" pitchFamily="34" charset="0"/>
              <a:buChar char="•"/>
            </a:pPr>
            <a:r>
              <a:rPr lang="en-IN" sz="2400" b="0" i="0" u="none" strike="noStrike" dirty="0">
                <a:solidFill>
                  <a:srgbClr val="222222"/>
                </a:solidFill>
                <a:effectLst/>
                <a:latin typeface="+mn-lt"/>
              </a:rPr>
              <a:t>Ms. ANJALI AWADHESH PAL</a:t>
            </a:r>
          </a:p>
          <a:p>
            <a:pPr marL="342900" indent="-342900" algn="l">
              <a:buFont typeface="Arial" panose="020B0604020202020204" pitchFamily="34" charset="0"/>
              <a:buChar char="•"/>
            </a:pPr>
            <a:r>
              <a:rPr lang="en-IN" sz="2400" b="0" i="0" u="none" strike="noStrike" dirty="0">
                <a:solidFill>
                  <a:srgbClr val="000000"/>
                </a:solidFill>
                <a:effectLst/>
                <a:latin typeface="+mn-lt"/>
              </a:rPr>
              <a:t>Ms. Arati Shankar Padwal</a:t>
            </a:r>
          </a:p>
          <a:p>
            <a:pPr marL="342900" indent="-342900" algn="l">
              <a:buFont typeface="Arial" panose="020B0604020202020204" pitchFamily="34" charset="0"/>
              <a:buChar char="•"/>
            </a:pPr>
            <a:r>
              <a:rPr lang="en-IN" sz="2400" b="0" i="0" u="none" strike="noStrike" dirty="0">
                <a:solidFill>
                  <a:srgbClr val="000000"/>
                </a:solidFill>
                <a:effectLst/>
                <a:latin typeface="+mn-lt"/>
              </a:rPr>
              <a:t>Mr.K. Mohammed Kaif</a:t>
            </a:r>
            <a:endParaRPr lang="en-IN" sz="2400" dirty="0">
              <a:latin typeface="+mn-lt"/>
              <a:cs typeface="Times New Roman" panose="02020603050405020304" pitchFamily="18" charset="0"/>
            </a:endParaRPr>
          </a:p>
          <a:p>
            <a:pPr marL="342900" indent="-342900" algn="l">
              <a:buFont typeface="Arial" panose="020B0604020202020204" pitchFamily="34" charset="0"/>
              <a:buChar char="•"/>
            </a:pPr>
            <a:endParaRPr lang="en-IN" sz="2400" b="0" i="0" u="none" strike="noStrike" dirty="0">
              <a:solidFill>
                <a:srgbClr val="222222"/>
              </a:solidFill>
              <a:effectLst/>
              <a:latin typeface="Calibri" panose="020F0502020204030204" pitchFamily="34" charset="0"/>
            </a:endParaRPr>
          </a:p>
          <a:p>
            <a:pPr marL="342900" indent="-342900">
              <a:buFont typeface="Arial" panose="020B0604020202020204" pitchFamily="34" charset="0"/>
              <a:buChar char="•"/>
            </a:pPr>
            <a:endParaRPr lang="en-IN" sz="2400" b="0" i="0" u="none" strike="noStrike" dirty="0">
              <a:solidFill>
                <a:srgbClr val="000000"/>
              </a:solidFill>
              <a:effectLst/>
              <a:latin typeface="Calibri" panose="020F0502020204030204" pitchFamily="34" charset="0"/>
            </a:endParaRPr>
          </a:p>
          <a:p>
            <a:pPr marL="342900" indent="-342900">
              <a:buFont typeface="Arial" panose="020B0604020202020204" pitchFamily="34" charset="0"/>
              <a:buChar char="•"/>
            </a:pPr>
            <a:endParaRPr lang="en-GB" dirty="0"/>
          </a:p>
        </p:txBody>
      </p:sp>
      <p:pic>
        <p:nvPicPr>
          <p:cNvPr id="5" name="Picture 4">
            <a:extLst>
              <a:ext uri="{FF2B5EF4-FFF2-40B4-BE49-F238E27FC236}">
                <a16:creationId xmlns:a16="http://schemas.microsoft.com/office/drawing/2014/main" id="{A408F578-F45F-02AA-BA9D-2C48EF00EB65}"/>
              </a:ext>
            </a:extLst>
          </p:cNvPr>
          <p:cNvPicPr>
            <a:picLocks noChangeAspect="1"/>
          </p:cNvPicPr>
          <p:nvPr/>
        </p:nvPicPr>
        <p:blipFill rotWithShape="1">
          <a:blip r:embed="rId3">
            <a:extLst>
              <a:ext uri="{28A0092B-C50C-407E-A947-70E740481C1C}">
                <a14:useLocalDpi xmlns:a14="http://schemas.microsoft.com/office/drawing/2010/main" val="0"/>
              </a:ext>
            </a:extLst>
          </a:blip>
          <a:srcRect b="13472"/>
          <a:stretch/>
        </p:blipFill>
        <p:spPr>
          <a:xfrm>
            <a:off x="1" y="4849402"/>
            <a:ext cx="12191999" cy="2008598"/>
          </a:xfrm>
          <a:prstGeom prst="rect">
            <a:avLst/>
          </a:prstGeom>
        </p:spPr>
      </p:pic>
      <p:sp>
        <p:nvSpPr>
          <p:cNvPr id="7" name="TextBox 6">
            <a:extLst>
              <a:ext uri="{FF2B5EF4-FFF2-40B4-BE49-F238E27FC236}">
                <a16:creationId xmlns:a16="http://schemas.microsoft.com/office/drawing/2014/main" id="{E84EAC56-F045-D586-CD16-4FFCD3C19A22}"/>
              </a:ext>
            </a:extLst>
          </p:cNvPr>
          <p:cNvSpPr txBox="1"/>
          <p:nvPr/>
        </p:nvSpPr>
        <p:spPr>
          <a:xfrm>
            <a:off x="-270552" y="184934"/>
            <a:ext cx="12733104" cy="923330"/>
          </a:xfrm>
          <a:prstGeom prst="rect">
            <a:avLst/>
          </a:prstGeom>
          <a:noFill/>
        </p:spPr>
        <p:txBody>
          <a:bodyPr wrap="square" rtlCol="0">
            <a:spAutoFit/>
          </a:bodyPr>
          <a:lstStyle/>
          <a:p>
            <a:pPr algn="ctr"/>
            <a:r>
              <a:rPr lang="en-GB" sz="5400" b="1" dirty="0">
                <a:latin typeface="Algerian" panose="04020705040A02060702" pitchFamily="82" charset="0"/>
              </a:rPr>
              <a:t>P351-(nlp-Resume Classification)</a:t>
            </a:r>
          </a:p>
        </p:txBody>
      </p:sp>
    </p:spTree>
    <p:extLst>
      <p:ext uri="{BB962C8B-B14F-4D97-AF65-F5344CB8AC3E}">
        <p14:creationId xmlns:p14="http://schemas.microsoft.com/office/powerpoint/2010/main" val="232117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C6346F-EF12-D58E-ADA6-A7765D7711AC}"/>
              </a:ext>
            </a:extLst>
          </p:cNvPr>
          <p:cNvPicPr>
            <a:picLocks noChangeAspect="1"/>
          </p:cNvPicPr>
          <p:nvPr/>
        </p:nvPicPr>
        <p:blipFill>
          <a:blip r:embed="rId2"/>
          <a:stretch>
            <a:fillRect/>
          </a:stretch>
        </p:blipFill>
        <p:spPr>
          <a:xfrm>
            <a:off x="1613042" y="176212"/>
            <a:ext cx="9797907" cy="6505575"/>
          </a:xfrm>
          <a:prstGeom prst="rect">
            <a:avLst/>
          </a:prstGeom>
          <a:ln>
            <a:solidFill>
              <a:schemeClr val="tx1"/>
            </a:solidFill>
          </a:ln>
        </p:spPr>
      </p:pic>
    </p:spTree>
    <p:extLst>
      <p:ext uri="{BB962C8B-B14F-4D97-AF65-F5344CB8AC3E}">
        <p14:creationId xmlns:p14="http://schemas.microsoft.com/office/powerpoint/2010/main" val="3128086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36801-9689-6CC4-B10B-84A2FE062DBC}"/>
              </a:ext>
            </a:extLst>
          </p:cNvPr>
          <p:cNvSpPr>
            <a:spLocks noGrp="1"/>
          </p:cNvSpPr>
          <p:nvPr>
            <p:ph type="title"/>
          </p:nvPr>
        </p:nvSpPr>
        <p:spPr>
          <a:xfrm>
            <a:off x="1853185" y="0"/>
            <a:ext cx="8911687" cy="1280890"/>
          </a:xfrm>
        </p:spPr>
        <p:txBody>
          <a:bodyPr/>
          <a:lstStyle/>
          <a:p>
            <a:r>
              <a:rPr lang="en-GB" b="1" dirty="0"/>
              <a:t>Final Dataset</a:t>
            </a:r>
          </a:p>
        </p:txBody>
      </p:sp>
      <p:pic>
        <p:nvPicPr>
          <p:cNvPr id="4" name="Picture 3">
            <a:extLst>
              <a:ext uri="{FF2B5EF4-FFF2-40B4-BE49-F238E27FC236}">
                <a16:creationId xmlns:a16="http://schemas.microsoft.com/office/drawing/2014/main" id="{7A850BF1-A552-9364-9703-E8D677936E6E}"/>
              </a:ext>
            </a:extLst>
          </p:cNvPr>
          <p:cNvPicPr>
            <a:picLocks noChangeAspect="1"/>
          </p:cNvPicPr>
          <p:nvPr/>
        </p:nvPicPr>
        <p:blipFill>
          <a:blip r:embed="rId2"/>
          <a:stretch>
            <a:fillRect/>
          </a:stretch>
        </p:blipFill>
        <p:spPr>
          <a:xfrm>
            <a:off x="1853185" y="595969"/>
            <a:ext cx="6334125" cy="4850260"/>
          </a:xfrm>
          <a:prstGeom prst="rect">
            <a:avLst/>
          </a:prstGeom>
          <a:ln>
            <a:solidFill>
              <a:schemeClr val="tx1"/>
            </a:solidFill>
          </a:ln>
        </p:spPr>
      </p:pic>
      <p:pic>
        <p:nvPicPr>
          <p:cNvPr id="6" name="Picture 5">
            <a:extLst>
              <a:ext uri="{FF2B5EF4-FFF2-40B4-BE49-F238E27FC236}">
                <a16:creationId xmlns:a16="http://schemas.microsoft.com/office/drawing/2014/main" id="{49627BF1-8760-388B-8FC9-2E4F5AB2A3E6}"/>
              </a:ext>
            </a:extLst>
          </p:cNvPr>
          <p:cNvPicPr>
            <a:picLocks noChangeAspect="1"/>
          </p:cNvPicPr>
          <p:nvPr/>
        </p:nvPicPr>
        <p:blipFill>
          <a:blip r:embed="rId3"/>
          <a:stretch>
            <a:fillRect/>
          </a:stretch>
        </p:blipFill>
        <p:spPr>
          <a:xfrm>
            <a:off x="1853184" y="5785781"/>
            <a:ext cx="6334125" cy="952500"/>
          </a:xfrm>
          <a:prstGeom prst="rect">
            <a:avLst/>
          </a:prstGeom>
          <a:ln>
            <a:solidFill>
              <a:schemeClr val="tx1"/>
            </a:solidFill>
          </a:ln>
        </p:spPr>
      </p:pic>
    </p:spTree>
    <p:extLst>
      <p:ext uri="{BB962C8B-B14F-4D97-AF65-F5344CB8AC3E}">
        <p14:creationId xmlns:p14="http://schemas.microsoft.com/office/powerpoint/2010/main" val="3497775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8E6E60-1268-DC1C-A19D-7DCBA8FF0CF8}"/>
              </a:ext>
            </a:extLst>
          </p:cNvPr>
          <p:cNvPicPr>
            <a:picLocks noChangeAspect="1"/>
          </p:cNvPicPr>
          <p:nvPr/>
        </p:nvPicPr>
        <p:blipFill>
          <a:blip r:embed="rId2"/>
          <a:stretch>
            <a:fillRect/>
          </a:stretch>
        </p:blipFill>
        <p:spPr>
          <a:xfrm>
            <a:off x="1818526" y="277402"/>
            <a:ext cx="9868648" cy="62158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38293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DD2C39-3028-45F9-89A0-0D38BF89FBF3}"/>
              </a:ext>
            </a:extLst>
          </p:cNvPr>
          <p:cNvSpPr/>
          <p:nvPr/>
        </p:nvSpPr>
        <p:spPr>
          <a:xfrm>
            <a:off x="3262035" y="105751"/>
            <a:ext cx="4878259" cy="923330"/>
          </a:xfrm>
          <a:prstGeom prst="rect">
            <a:avLst/>
          </a:prstGeom>
          <a:noFill/>
        </p:spPr>
        <p:txBody>
          <a:bodyPr wrap="none" lIns="91440" tIns="45720" rIns="91440" bIns="45720">
            <a:spAutoFit/>
          </a:bodyPr>
          <a:lstStyle/>
          <a:p>
            <a:pPr algn="ctr"/>
            <a:r>
              <a:rPr lang="en-US" sz="5400" dirty="0">
                <a:ln w="0"/>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Dataset </a:t>
            </a:r>
            <a:r>
              <a:rPr lang="en-US" sz="5400" dirty="0">
                <a:ln w="0"/>
                <a:latin typeface="Arial" panose="020B0604020202020204" pitchFamily="34" charset="0"/>
                <a:cs typeface="Arial" panose="020B0604020202020204" pitchFamily="34" charset="0"/>
              </a:rPr>
              <a:t>Details</a:t>
            </a:r>
          </a:p>
        </p:txBody>
      </p:sp>
      <p:sp>
        <p:nvSpPr>
          <p:cNvPr id="4" name="TextBox 3">
            <a:extLst>
              <a:ext uri="{FF2B5EF4-FFF2-40B4-BE49-F238E27FC236}">
                <a16:creationId xmlns:a16="http://schemas.microsoft.com/office/drawing/2014/main" id="{6EF82221-E7A2-8B51-58CE-A1328EA4E7DE}"/>
              </a:ext>
            </a:extLst>
          </p:cNvPr>
          <p:cNvSpPr txBox="1"/>
          <p:nvPr/>
        </p:nvSpPr>
        <p:spPr>
          <a:xfrm>
            <a:off x="1039934" y="5474305"/>
            <a:ext cx="7416150" cy="830997"/>
          </a:xfrm>
          <a:prstGeom prst="rect">
            <a:avLst/>
          </a:prstGeom>
          <a:noFill/>
        </p:spPr>
        <p:txBody>
          <a:bodyPr wrap="square" rtlCol="0">
            <a:spAutoFit/>
          </a:bodyPr>
          <a:lstStyle/>
          <a:p>
            <a:r>
              <a:rPr lang="en-US" sz="2400" dirty="0">
                <a:ln w="0"/>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After Extracting and Modifying the Dataset, given data </a:t>
            </a:r>
            <a:r>
              <a:rPr lang="en-US" sz="2400" dirty="0">
                <a:ln w="0"/>
                <a:latin typeface="Arial" panose="020B0604020202020204" pitchFamily="34" charset="0"/>
                <a:cs typeface="Arial" panose="020B0604020202020204" pitchFamily="34" charset="0"/>
              </a:rPr>
              <a:t>contains</a:t>
            </a:r>
            <a:r>
              <a:rPr lang="en-US" sz="2400" dirty="0">
                <a:ln w="0"/>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a total of 4 Classes and 79 rows . </a:t>
            </a:r>
            <a:endParaRPr lang="en-IN" sz="2400" dirty="0">
              <a:ln w="0"/>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FE12F6D-0924-ABE3-8A2B-76217AEDD734}"/>
              </a:ext>
            </a:extLst>
          </p:cNvPr>
          <p:cNvPicPr>
            <a:picLocks noChangeAspect="1"/>
          </p:cNvPicPr>
          <p:nvPr/>
        </p:nvPicPr>
        <p:blipFill>
          <a:blip r:embed="rId2"/>
          <a:stretch>
            <a:fillRect/>
          </a:stretch>
        </p:blipFill>
        <p:spPr>
          <a:xfrm>
            <a:off x="1948844" y="1296163"/>
            <a:ext cx="5438095" cy="40190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A6EAD1F4-A6DD-ED34-FDD4-E326592A6F53}"/>
              </a:ext>
            </a:extLst>
          </p:cNvPr>
          <p:cNvPicPr>
            <a:picLocks noChangeAspect="1"/>
          </p:cNvPicPr>
          <p:nvPr/>
        </p:nvPicPr>
        <p:blipFill>
          <a:blip r:embed="rId3"/>
          <a:stretch>
            <a:fillRect/>
          </a:stretch>
        </p:blipFill>
        <p:spPr>
          <a:xfrm>
            <a:off x="7893335" y="1296163"/>
            <a:ext cx="3000000" cy="5171429"/>
          </a:xfrm>
          <a:prstGeom prst="rect">
            <a:avLst/>
          </a:prstGeom>
          <a:ln>
            <a:solidFill>
              <a:schemeClr val="tx1"/>
            </a:solidFill>
          </a:ln>
        </p:spPr>
      </p:pic>
    </p:spTree>
    <p:extLst>
      <p:ext uri="{BB962C8B-B14F-4D97-AF65-F5344CB8AC3E}">
        <p14:creationId xmlns:p14="http://schemas.microsoft.com/office/powerpoint/2010/main" val="1294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AB413-18D2-6D91-3C03-5C8D6D505A88}"/>
              </a:ext>
            </a:extLst>
          </p:cNvPr>
          <p:cNvSpPr txBox="1">
            <a:spLocks/>
          </p:cNvSpPr>
          <p:nvPr/>
        </p:nvSpPr>
        <p:spPr>
          <a:xfrm>
            <a:off x="1295402" y="2777066"/>
            <a:ext cx="9601196" cy="1303867"/>
          </a:xfrm>
          <a:prstGeom prst="rect">
            <a:avLst/>
          </a:prstGeom>
        </p:spPr>
        <p:txBody>
          <a:bodyP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1" algn="ctr"/>
            <a:r>
              <a:rPr lang="en-US" sz="4000" b="1" i="0" u="none" strike="noStrike" baseline="0" dirty="0">
                <a:solidFill>
                  <a:srgbClr val="000000"/>
                </a:solidFill>
                <a:latin typeface="Times New Roman" panose="02020603050405020304" pitchFamily="18" charset="0"/>
                <a:cs typeface="Times New Roman" panose="02020603050405020304" pitchFamily="18" charset="0"/>
              </a:rPr>
              <a:t>II . E</a:t>
            </a:r>
            <a:r>
              <a:rPr lang="en-US" sz="4000" b="1" dirty="0">
                <a:solidFill>
                  <a:srgbClr val="000000"/>
                </a:solidFill>
                <a:latin typeface="Times New Roman" panose="02020603050405020304" pitchFamily="18" charset="0"/>
                <a:cs typeface="Times New Roman" panose="02020603050405020304" pitchFamily="18" charset="0"/>
              </a:rPr>
              <a:t>xploratory Data Analysis (EDA)</a:t>
            </a:r>
          </a:p>
        </p:txBody>
      </p:sp>
    </p:spTree>
    <p:extLst>
      <p:ext uri="{BB962C8B-B14F-4D97-AF65-F5344CB8AC3E}">
        <p14:creationId xmlns:p14="http://schemas.microsoft.com/office/powerpoint/2010/main" val="3416222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E82B782-F727-8BAD-F31C-AD4D883CC088}"/>
              </a:ext>
            </a:extLst>
          </p:cNvPr>
          <p:cNvSpPr txBox="1"/>
          <p:nvPr/>
        </p:nvSpPr>
        <p:spPr>
          <a:xfrm>
            <a:off x="1561672" y="404116"/>
            <a:ext cx="10027576" cy="6370975"/>
          </a:xfrm>
          <a:prstGeom prst="rect">
            <a:avLst/>
          </a:prstGeom>
          <a:noFill/>
        </p:spPr>
        <p:txBody>
          <a:bodyPr wrap="square">
            <a:spAutoFit/>
          </a:bodyPr>
          <a:lstStyle/>
          <a:p>
            <a:pPr marL="342900" indent="-342900">
              <a:buFont typeface="Arial" panose="020B0604020202020204" pitchFamily="34" charset="0"/>
              <a:buChar char="•"/>
            </a:pPr>
            <a:r>
              <a:rPr lang="en-US" sz="2000" b="1" dirty="0">
                <a:latin typeface="+mj-lt"/>
                <a:cs typeface="Calibri Light" panose="020F0302020204030204" pitchFamily="34" charset="0"/>
              </a:rPr>
              <a:t>Removing All Unwanted Character’s</a:t>
            </a:r>
          </a:p>
          <a:p>
            <a:r>
              <a:rPr lang="en-US" sz="2000" dirty="0">
                <a:latin typeface="Arial" panose="020B0604020202020204" pitchFamily="34" charset="0"/>
                <a:cs typeface="Arial" panose="020B0604020202020204" pitchFamily="34" charset="0"/>
              </a:rPr>
              <a:t>Unwanted Character’s like - \n \t, http links, tags, hashtags, html tags, converting to lower case, removing white spaces etc</a:t>
            </a:r>
            <a:r>
              <a:rPr lang="en-US" sz="2000" dirty="0"/>
              <a:t>.</a:t>
            </a:r>
          </a:p>
          <a:p>
            <a:endParaRPr lang="en-US" sz="2000" dirty="0">
              <a:latin typeface="+mj-lt"/>
              <a:cs typeface="Calibri Light" panose="020F0302020204030204" pitchFamily="34" charset="0"/>
            </a:endParaRPr>
          </a:p>
          <a:p>
            <a:pPr marL="342900" indent="-342900" defTabSz="914400" eaLnBrk="0" fontAlgn="base" hangingPunct="0">
              <a:spcBef>
                <a:spcPct val="0"/>
              </a:spcBef>
              <a:spcAft>
                <a:spcPct val="0"/>
              </a:spcAft>
              <a:buFont typeface="Arial" panose="020B0604020202020204" pitchFamily="34" charset="0"/>
              <a:buChar char="•"/>
            </a:pPr>
            <a:r>
              <a:rPr lang="en-IN" sz="2000" b="1" dirty="0">
                <a:latin typeface="+mj-lt"/>
                <a:cs typeface="Calibri Light" panose="020F0302020204030204" pitchFamily="34" charset="0"/>
              </a:rPr>
              <a:t>Word Tokenization </a:t>
            </a:r>
            <a:r>
              <a:rPr lang="en-IN" sz="2000" dirty="0">
                <a:latin typeface="+mj-lt"/>
                <a:cs typeface="Calibri Light" panose="020F0302020204030204" pitchFamily="34" charset="0"/>
              </a:rPr>
              <a:t>- </a:t>
            </a:r>
            <a:r>
              <a:rPr kumimoji="0" lang="en-US" altLang="en-US" sz="2000" b="0" i="0" u="none" strike="noStrike" cap="none" normalizeH="0" baseline="0" dirty="0">
                <a:ln>
                  <a:noFill/>
                </a:ln>
                <a:solidFill>
                  <a:srgbClr val="222222"/>
                </a:solidFill>
                <a:effectLst/>
                <a:latin typeface="Arial" panose="020B0604020202020204" pitchFamily="34" charset="0"/>
              </a:rPr>
              <a:t>Tokenization is essentially splitting a phrase, sentence, paragraph, or an entire text document into smaller units, such as individual words or terms. Each of </a:t>
            </a:r>
            <a:r>
              <a:rPr kumimoji="0" lang="en-US" altLang="en-US" sz="2000" b="0" i="0" u="none" strike="noStrike" cap="none" normalizeH="0" baseline="0" dirty="0">
                <a:ln>
                  <a:noFill/>
                </a:ln>
                <a:effectLst/>
                <a:latin typeface="Arial" panose="020B0604020202020204" pitchFamily="34" charset="0"/>
              </a:rPr>
              <a:t>these smaller units are called tokens.</a:t>
            </a:r>
          </a:p>
          <a:p>
            <a:pPr marL="342900" indent="-342900" defTabSz="914400" eaLnBrk="0" fontAlgn="base" hangingPunct="0">
              <a:spcBef>
                <a:spcPct val="0"/>
              </a:spcBef>
              <a:spcAft>
                <a:spcPct val="0"/>
              </a:spcAft>
              <a:buFont typeface="Arial" panose="020B0604020202020204" pitchFamily="34" charset="0"/>
              <a:buChar char="•"/>
            </a:pPr>
            <a:endParaRPr lang="en-IN" sz="2000" dirty="0">
              <a:latin typeface="+mj-lt"/>
              <a:cs typeface="Calibri Light" panose="020F0302020204030204" pitchFamily="34" charset="0"/>
            </a:endParaRPr>
          </a:p>
          <a:p>
            <a:pPr marL="342900" indent="-342900">
              <a:buFont typeface="Arial" panose="020B0604020202020204" pitchFamily="34" charset="0"/>
              <a:buChar char="•"/>
            </a:pPr>
            <a:r>
              <a:rPr lang="en-IN" sz="2000" b="1" dirty="0">
                <a:latin typeface="+mj-lt"/>
                <a:cs typeface="Calibri Light" panose="020F0302020204030204" pitchFamily="34" charset="0"/>
              </a:rPr>
              <a:t>Removing Stop-words </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 stop word is a commonly used word (such as “the”, “a”, “an”, “in”) that a search engine has been programmed to ignore, both when indexing entries for searching and when retrieving them as the result of a search query.</a:t>
            </a:r>
          </a:p>
          <a:p>
            <a:pPr marL="342900" indent="-342900">
              <a:buFont typeface="Arial" panose="020B0604020202020204" pitchFamily="34" charset="0"/>
              <a:buChar char="•"/>
            </a:pPr>
            <a:endParaRPr lang="en-US" sz="2000" dirty="0">
              <a:solidFill>
                <a:schemeClr val="accent2"/>
              </a:solidFill>
              <a:latin typeface="+mj-lt"/>
              <a:cs typeface="Calibri Light" panose="020F0302020204030204" pitchFamily="34" charset="0"/>
            </a:endParaRPr>
          </a:p>
          <a:p>
            <a:pPr marL="342900" indent="-342900">
              <a:buFont typeface="Arial" panose="020B0604020202020204" pitchFamily="34" charset="0"/>
              <a:buChar char="•"/>
            </a:pPr>
            <a:r>
              <a:rPr lang="en-GB" sz="2000" b="1" i="0" dirty="0">
                <a:solidFill>
                  <a:srgbClr val="000000"/>
                </a:solidFill>
                <a:effectLst/>
                <a:latin typeface="Helvetica Neue"/>
              </a:rPr>
              <a:t>Remove Punctuation From Text</a:t>
            </a:r>
          </a:p>
          <a:p>
            <a:pPr marL="342900" indent="-342900">
              <a:buFont typeface="Arial" panose="020B0604020202020204" pitchFamily="34" charset="0"/>
              <a:buChar char="•"/>
            </a:pPr>
            <a:endParaRPr lang="en-GB" sz="2000" b="1" i="0" dirty="0">
              <a:solidFill>
                <a:srgbClr val="000000"/>
              </a:solidFill>
              <a:effectLst/>
              <a:latin typeface="Helvetica Neue"/>
            </a:endParaRPr>
          </a:p>
          <a:p>
            <a:pPr marL="342900" indent="-342900">
              <a:buFont typeface="Arial" panose="020B0604020202020204" pitchFamily="34" charset="0"/>
              <a:buChar char="•"/>
            </a:pPr>
            <a:r>
              <a:rPr lang="en-GB" sz="2000" b="1" i="0" dirty="0">
                <a:solidFill>
                  <a:srgbClr val="000000"/>
                </a:solidFill>
                <a:effectLst/>
                <a:latin typeface="Helvetica Neue"/>
              </a:rPr>
              <a:t>Remove URL'S from Text</a:t>
            </a:r>
          </a:p>
          <a:p>
            <a:pPr marL="342900" indent="-342900">
              <a:buFont typeface="Arial" panose="020B0604020202020204" pitchFamily="34" charset="0"/>
              <a:buChar char="•"/>
            </a:pPr>
            <a:endParaRPr lang="en-GB" sz="2000" b="1" i="0" dirty="0">
              <a:solidFill>
                <a:srgbClr val="000000"/>
              </a:solidFill>
              <a:effectLst/>
              <a:latin typeface="Helvetica Neue"/>
            </a:endParaRPr>
          </a:p>
          <a:p>
            <a:pPr marL="342900" indent="-342900">
              <a:buFont typeface="Arial" panose="020B0604020202020204" pitchFamily="34" charset="0"/>
              <a:buChar char="•"/>
            </a:pPr>
            <a:r>
              <a:rPr lang="en-GB" sz="2000" b="1" i="0" dirty="0">
                <a:solidFill>
                  <a:srgbClr val="000000"/>
                </a:solidFill>
                <a:effectLst/>
                <a:latin typeface="Helvetica Neue"/>
              </a:rPr>
              <a:t>Apply Tokenization on 100 Words</a:t>
            </a:r>
          </a:p>
          <a:p>
            <a:pPr algn="ctr"/>
            <a:endParaRPr lang="en-GB" sz="2000" b="1" i="0" dirty="0">
              <a:effectLst/>
              <a:latin typeface="Helvetica Neue"/>
            </a:endParaRPr>
          </a:p>
          <a:p>
            <a:pPr algn="ctr"/>
            <a:endParaRPr lang="en-US" sz="4800" dirty="0">
              <a:solidFill>
                <a:schemeClr val="accent2"/>
              </a:solidFill>
              <a:latin typeface="+mj-lt"/>
              <a:cs typeface="Calibri Light" panose="020F0302020204030204" pitchFamily="34" charset="0"/>
            </a:endParaRPr>
          </a:p>
        </p:txBody>
      </p:sp>
    </p:spTree>
    <p:extLst>
      <p:ext uri="{BB962C8B-B14F-4D97-AF65-F5344CB8AC3E}">
        <p14:creationId xmlns:p14="http://schemas.microsoft.com/office/powerpoint/2010/main" val="3243948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0E6E213-7AE8-48FB-8B3C-5D3FDC36DE3B}"/>
              </a:ext>
            </a:extLst>
          </p:cNvPr>
          <p:cNvSpPr txBox="1"/>
          <p:nvPr/>
        </p:nvSpPr>
        <p:spPr>
          <a:xfrm>
            <a:off x="1415718" y="176618"/>
            <a:ext cx="7148186" cy="707886"/>
          </a:xfrm>
          <a:prstGeom prst="rect">
            <a:avLst/>
          </a:prstGeom>
          <a:noFill/>
        </p:spPr>
        <p:txBody>
          <a:bodyPr wrap="square" rtlCol="0">
            <a:spAutoFit/>
          </a:bodyPr>
          <a:lstStyle/>
          <a:p>
            <a:r>
              <a:rPr lang="en-US" sz="4000" b="1" dirty="0">
                <a:latin typeface="+mj-lt"/>
                <a:cs typeface="Calibri Light" panose="020F0302020204030204" pitchFamily="34" charset="0"/>
              </a:rPr>
              <a:t>Text – Preprocessing</a:t>
            </a:r>
          </a:p>
        </p:txBody>
      </p:sp>
      <p:pic>
        <p:nvPicPr>
          <p:cNvPr id="4" name="Picture 3">
            <a:extLst>
              <a:ext uri="{FF2B5EF4-FFF2-40B4-BE49-F238E27FC236}">
                <a16:creationId xmlns:a16="http://schemas.microsoft.com/office/drawing/2014/main" id="{40E336C3-53D5-6720-D17A-066F05678100}"/>
              </a:ext>
            </a:extLst>
          </p:cNvPr>
          <p:cNvPicPr>
            <a:picLocks noChangeAspect="1"/>
          </p:cNvPicPr>
          <p:nvPr/>
        </p:nvPicPr>
        <p:blipFill>
          <a:blip r:embed="rId2"/>
          <a:stretch>
            <a:fillRect/>
          </a:stretch>
        </p:blipFill>
        <p:spPr>
          <a:xfrm>
            <a:off x="295834" y="1875621"/>
            <a:ext cx="11437253" cy="2028728"/>
          </a:xfrm>
          <a:prstGeom prst="rect">
            <a:avLst/>
          </a:prstGeom>
        </p:spPr>
      </p:pic>
      <p:pic>
        <p:nvPicPr>
          <p:cNvPr id="9" name="Picture 8">
            <a:extLst>
              <a:ext uri="{FF2B5EF4-FFF2-40B4-BE49-F238E27FC236}">
                <a16:creationId xmlns:a16="http://schemas.microsoft.com/office/drawing/2014/main" id="{6CA63091-5ACA-6203-63B3-5DF0821F2461}"/>
              </a:ext>
            </a:extLst>
          </p:cNvPr>
          <p:cNvPicPr>
            <a:picLocks noChangeAspect="1"/>
          </p:cNvPicPr>
          <p:nvPr/>
        </p:nvPicPr>
        <p:blipFill>
          <a:blip r:embed="rId3"/>
          <a:stretch>
            <a:fillRect/>
          </a:stretch>
        </p:blipFill>
        <p:spPr>
          <a:xfrm>
            <a:off x="295835" y="4105297"/>
            <a:ext cx="11524180" cy="2592475"/>
          </a:xfrm>
          <a:prstGeom prst="rect">
            <a:avLst/>
          </a:prstGeom>
        </p:spPr>
      </p:pic>
      <p:sp>
        <p:nvSpPr>
          <p:cNvPr id="10" name="TextBox 9">
            <a:extLst>
              <a:ext uri="{FF2B5EF4-FFF2-40B4-BE49-F238E27FC236}">
                <a16:creationId xmlns:a16="http://schemas.microsoft.com/office/drawing/2014/main" id="{D54B6304-D079-FAC8-E702-D66C37552681}"/>
              </a:ext>
            </a:extLst>
          </p:cNvPr>
          <p:cNvSpPr txBox="1"/>
          <p:nvPr/>
        </p:nvSpPr>
        <p:spPr>
          <a:xfrm>
            <a:off x="1529339" y="884504"/>
            <a:ext cx="10662661" cy="646331"/>
          </a:xfrm>
          <a:prstGeom prst="rect">
            <a:avLst/>
          </a:prstGeom>
          <a:noFill/>
        </p:spPr>
        <p:txBody>
          <a:bodyPr wrap="square" rtlCol="0">
            <a:spAutoFit/>
          </a:bodyPr>
          <a:lstStyle/>
          <a:p>
            <a:r>
              <a:rPr lang="en-US" b="0" i="0" dirty="0">
                <a:solidFill>
                  <a:srgbClr val="202124"/>
                </a:solidFill>
                <a:effectLst/>
                <a:latin typeface="Arial" panose="020B0604020202020204" pitchFamily="34" charset="0"/>
                <a:cs typeface="Arial" panose="020B0604020202020204" pitchFamily="34" charset="0"/>
              </a:rPr>
              <a:t>The Porter stemming algorithm (or 'Porter stemmer') is </a:t>
            </a:r>
            <a:r>
              <a:rPr lang="en-US" i="0" dirty="0">
                <a:solidFill>
                  <a:srgbClr val="202124"/>
                </a:solidFill>
                <a:effectLst/>
                <a:latin typeface="Arial" panose="020B0604020202020204" pitchFamily="34" charset="0"/>
                <a:cs typeface="Arial" panose="020B0604020202020204" pitchFamily="34" charset="0"/>
              </a:rPr>
              <a:t>a process for removing the commoner morphological and inflectional endings from words in English.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560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0E6E213-7AE8-48FB-8B3C-5D3FDC36DE3B}"/>
              </a:ext>
            </a:extLst>
          </p:cNvPr>
          <p:cNvSpPr txBox="1"/>
          <p:nvPr/>
        </p:nvSpPr>
        <p:spPr>
          <a:xfrm>
            <a:off x="2308665" y="154221"/>
            <a:ext cx="7148186" cy="707886"/>
          </a:xfrm>
          <a:prstGeom prst="rect">
            <a:avLst/>
          </a:prstGeom>
          <a:noFill/>
        </p:spPr>
        <p:txBody>
          <a:bodyPr wrap="square" rtlCol="0">
            <a:spAutoFit/>
          </a:bodyPr>
          <a:lstStyle/>
          <a:p>
            <a:r>
              <a:rPr lang="en-US" sz="4000" b="1" dirty="0">
                <a:solidFill>
                  <a:srgbClr val="92D050"/>
                </a:solidFill>
                <a:latin typeface="+mj-lt"/>
                <a:cs typeface="Calibri Light" panose="020F0302020204030204" pitchFamily="34" charset="0"/>
              </a:rPr>
              <a:t>Text – Preprocessing</a:t>
            </a:r>
          </a:p>
        </p:txBody>
      </p:sp>
      <p:sp>
        <p:nvSpPr>
          <p:cNvPr id="6" name="TextBox 5">
            <a:extLst>
              <a:ext uri="{FF2B5EF4-FFF2-40B4-BE49-F238E27FC236}">
                <a16:creationId xmlns:a16="http://schemas.microsoft.com/office/drawing/2014/main" id="{0B8E2204-F418-DFB3-BF27-CAAF7473D241}"/>
              </a:ext>
            </a:extLst>
          </p:cNvPr>
          <p:cNvSpPr txBox="1"/>
          <p:nvPr/>
        </p:nvSpPr>
        <p:spPr>
          <a:xfrm>
            <a:off x="2751906" y="1264791"/>
            <a:ext cx="9969751" cy="430887"/>
          </a:xfrm>
          <a:prstGeom prst="rect">
            <a:avLst/>
          </a:prstGeom>
          <a:noFill/>
        </p:spPr>
        <p:txBody>
          <a:bodyPr wrap="square" rtlCol="0">
            <a:spAutoFit/>
          </a:bodyPr>
          <a:lstStyle/>
          <a:p>
            <a:pPr algn="ctr"/>
            <a:r>
              <a:rPr lang="en-US" sz="2200" b="1" dirty="0">
                <a:latin typeface="+mj-lt"/>
                <a:cs typeface="Calibri Light" panose="020F0302020204030204" pitchFamily="34" charset="0"/>
              </a:rPr>
              <a:t>Before Text – Preprocessing                  After Text – Preprocessing  </a:t>
            </a:r>
          </a:p>
        </p:txBody>
      </p:sp>
      <p:pic>
        <p:nvPicPr>
          <p:cNvPr id="12" name="Picture 11">
            <a:extLst>
              <a:ext uri="{FF2B5EF4-FFF2-40B4-BE49-F238E27FC236}">
                <a16:creationId xmlns:a16="http://schemas.microsoft.com/office/drawing/2014/main" id="{8EA16387-1C96-87D8-BDA4-778083173441}"/>
              </a:ext>
            </a:extLst>
          </p:cNvPr>
          <p:cNvPicPr>
            <a:picLocks noChangeAspect="1"/>
          </p:cNvPicPr>
          <p:nvPr/>
        </p:nvPicPr>
        <p:blipFill>
          <a:blip r:embed="rId2"/>
          <a:stretch>
            <a:fillRect/>
          </a:stretch>
        </p:blipFill>
        <p:spPr>
          <a:xfrm>
            <a:off x="3462392" y="1700428"/>
            <a:ext cx="8548781" cy="34571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6AAAD6DA-6D30-F184-4FE5-E5348771C502}"/>
              </a:ext>
            </a:extLst>
          </p:cNvPr>
          <p:cNvSpPr txBox="1"/>
          <p:nvPr/>
        </p:nvSpPr>
        <p:spPr>
          <a:xfrm>
            <a:off x="1590942" y="5489740"/>
            <a:ext cx="10230678" cy="707886"/>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The Dataset contains 79 rows and 3 Column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There are total four Classes – Peoplesoft, Workday, React JS Developer and SQL Developer</a:t>
            </a:r>
            <a:r>
              <a:rPr lang="en-US" sz="2200" dirty="0">
                <a:latin typeface="Arial" panose="020B0604020202020204" pitchFamily="34" charset="0"/>
                <a:cs typeface="Arial" panose="020B0604020202020204" pitchFamily="34" charset="0"/>
              </a:rPr>
              <a:t>.</a:t>
            </a:r>
            <a:endParaRPr lang="en-IN" sz="22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F58BC409-3D07-A9AD-3C39-F01D5F11B092}"/>
              </a:ext>
            </a:extLst>
          </p:cNvPr>
          <p:cNvSpPr txBox="1"/>
          <p:nvPr/>
        </p:nvSpPr>
        <p:spPr>
          <a:xfrm>
            <a:off x="444811" y="1605589"/>
            <a:ext cx="2525220" cy="3416320"/>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202124"/>
                </a:solidFill>
                <a:effectLst/>
                <a:latin typeface="Arial" panose="020B0604020202020204" pitchFamily="34" charset="0"/>
                <a:cs typeface="Arial" panose="020B0604020202020204" pitchFamily="34" charset="0"/>
              </a:rPr>
              <a:t>In natural language processing, text preprocessing is </a:t>
            </a:r>
            <a:r>
              <a:rPr lang="en-US" b="1" i="0" dirty="0">
                <a:solidFill>
                  <a:srgbClr val="202124"/>
                </a:solidFill>
                <a:effectLst/>
                <a:latin typeface="Arial" panose="020B0604020202020204" pitchFamily="34" charset="0"/>
                <a:cs typeface="Arial" panose="020B0604020202020204" pitchFamily="34" charset="0"/>
              </a:rPr>
              <a:t>the practice of cleaning and preparing text data</a:t>
            </a:r>
            <a:r>
              <a:rPr lang="en-US" b="0" i="0" dirty="0">
                <a:solidFill>
                  <a:srgbClr val="202124"/>
                </a:solidFill>
                <a:effectLst/>
                <a:latin typeface="Arial" panose="020B0604020202020204" pitchFamily="34" charset="0"/>
                <a:cs typeface="Arial" panose="020B0604020202020204" pitchFamily="34" charset="0"/>
              </a:rPr>
              <a:t>. NLTK and re are common Python libraries used to handle many text preprocessing tasks</a:t>
            </a:r>
            <a:r>
              <a:rPr lang="en-US" b="0" i="0" dirty="0">
                <a:solidFill>
                  <a:srgbClr val="202124"/>
                </a:solidFill>
                <a:effectLst/>
                <a:latin typeface="Century Schoolbook" panose="02040604050505020304" pitchFamily="18" charset="0"/>
              </a:rPr>
              <a:t>.</a:t>
            </a:r>
            <a:endParaRPr lang="en-IN" dirty="0">
              <a:latin typeface="Century Schoolbook" panose="02040604050505020304" pitchFamily="18" charset="0"/>
            </a:endParaRPr>
          </a:p>
        </p:txBody>
      </p:sp>
    </p:spTree>
    <p:extLst>
      <p:ext uri="{BB962C8B-B14F-4D97-AF65-F5344CB8AC3E}">
        <p14:creationId xmlns:p14="http://schemas.microsoft.com/office/powerpoint/2010/main" val="1674699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71470-7197-D323-912E-8E43A564A28F}"/>
              </a:ext>
            </a:extLst>
          </p:cNvPr>
          <p:cNvSpPr txBox="1">
            <a:spLocks/>
          </p:cNvSpPr>
          <p:nvPr/>
        </p:nvSpPr>
        <p:spPr>
          <a:xfrm>
            <a:off x="1295402" y="2777066"/>
            <a:ext cx="9601196" cy="1303867"/>
          </a:xfrm>
          <a:prstGeom prst="rect">
            <a:avLst/>
          </a:prstGeom>
        </p:spPr>
        <p:txBody>
          <a:bodyP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IN" sz="3600" b="1" dirty="0">
                <a:solidFill>
                  <a:schemeClr val="tx1"/>
                </a:solidFill>
                <a:latin typeface="Times New Roman" panose="02020603050405020304" pitchFamily="18" charset="0"/>
                <a:cs typeface="Times New Roman" panose="02020603050405020304" pitchFamily="18" charset="0"/>
              </a:rPr>
              <a:t>Data visualization</a:t>
            </a:r>
            <a:endParaRPr lang="en-IN" sz="3600" b="1" dirty="0"/>
          </a:p>
        </p:txBody>
      </p:sp>
    </p:spTree>
    <p:extLst>
      <p:ext uri="{BB962C8B-B14F-4D97-AF65-F5344CB8AC3E}">
        <p14:creationId xmlns:p14="http://schemas.microsoft.com/office/powerpoint/2010/main" val="3288606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E677-E6DC-427F-8C11-9EC7956F5D2D}"/>
              </a:ext>
            </a:extLst>
          </p:cNvPr>
          <p:cNvSpPr>
            <a:spLocks noGrp="1"/>
          </p:cNvSpPr>
          <p:nvPr>
            <p:ph type="title"/>
          </p:nvPr>
        </p:nvSpPr>
        <p:spPr>
          <a:xfrm>
            <a:off x="615764" y="1708"/>
            <a:ext cx="9230146" cy="615518"/>
          </a:xfrm>
        </p:spPr>
        <p:txBody>
          <a:bodyPr>
            <a:normAutofit fontScale="90000"/>
          </a:bodyPr>
          <a:lstStyle/>
          <a:p>
            <a:pPr algn="ctr"/>
            <a:r>
              <a:rPr lang="en-IN" b="1" dirty="0"/>
              <a:t>Labels</a:t>
            </a:r>
          </a:p>
        </p:txBody>
      </p:sp>
      <p:pic>
        <p:nvPicPr>
          <p:cNvPr id="2058" name="Picture 10">
            <a:extLst>
              <a:ext uri="{FF2B5EF4-FFF2-40B4-BE49-F238E27FC236}">
                <a16:creationId xmlns:a16="http://schemas.microsoft.com/office/drawing/2014/main" id="{05004CDB-A25B-DBFE-96FB-B4F1A0AADF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926" y="2587053"/>
            <a:ext cx="5159749" cy="438204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10447243-EFA0-EA29-9797-C77F67F1A6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9257" y="1436567"/>
            <a:ext cx="5857875" cy="54197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8F58BA2-BF96-C355-DF43-8FACC2220B28}"/>
              </a:ext>
            </a:extLst>
          </p:cNvPr>
          <p:cNvSpPr txBox="1"/>
          <p:nvPr/>
        </p:nvSpPr>
        <p:spPr>
          <a:xfrm>
            <a:off x="447049" y="1146967"/>
            <a:ext cx="5682208"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entury Schoolbook" panose="02040604050505020304" pitchFamily="18" charset="0"/>
              </a:rPr>
              <a:t>By using Pie chart roles applied feature is displayed to visualize the job roles.</a:t>
            </a:r>
            <a:endParaRPr lang="en-IN" sz="2000" dirty="0">
              <a:latin typeface="Century Schoolbook" panose="02040604050505020304" pitchFamily="18" charset="0"/>
            </a:endParaRPr>
          </a:p>
        </p:txBody>
      </p:sp>
      <p:sp>
        <p:nvSpPr>
          <p:cNvPr id="6" name="TextBox 5">
            <a:extLst>
              <a:ext uri="{FF2B5EF4-FFF2-40B4-BE49-F238E27FC236}">
                <a16:creationId xmlns:a16="http://schemas.microsoft.com/office/drawing/2014/main" id="{9B89F401-74E4-6962-E011-F0C9C439FD93}"/>
              </a:ext>
            </a:extLst>
          </p:cNvPr>
          <p:cNvSpPr txBox="1"/>
          <p:nvPr/>
        </p:nvSpPr>
        <p:spPr>
          <a:xfrm>
            <a:off x="6099391" y="793024"/>
            <a:ext cx="5923722"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entury Schoolbook" panose="02040604050505020304" pitchFamily="18" charset="0"/>
              </a:rPr>
              <a:t>By using Histogram  roles applied feature is displayed to check the job types.</a:t>
            </a:r>
            <a:endParaRPr lang="en-IN" sz="2000" dirty="0">
              <a:latin typeface="Century Schoolbook" panose="02040604050505020304" pitchFamily="18" charset="0"/>
            </a:endParaRPr>
          </a:p>
        </p:txBody>
      </p:sp>
    </p:spTree>
    <p:extLst>
      <p:ext uri="{BB962C8B-B14F-4D97-AF65-F5344CB8AC3E}">
        <p14:creationId xmlns:p14="http://schemas.microsoft.com/office/powerpoint/2010/main" val="3364011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4ADFB-B9B2-60D9-300F-C21E6E795AD4}"/>
              </a:ext>
            </a:extLst>
          </p:cNvPr>
          <p:cNvSpPr>
            <a:spLocks noGrp="1"/>
          </p:cNvSpPr>
          <p:nvPr>
            <p:ph type="title"/>
          </p:nvPr>
        </p:nvSpPr>
        <p:spPr/>
        <p:txBody>
          <a:bodyPr>
            <a:normAutofit fontScale="90000"/>
          </a:bodyPr>
          <a:lstStyle/>
          <a:p>
            <a:r>
              <a:rPr lang="en-GB" sz="4000" b="1" dirty="0"/>
              <a:t>Project 351– Resume Classification</a:t>
            </a:r>
            <a:br>
              <a:rPr lang="en-GB" dirty="0"/>
            </a:br>
            <a:br>
              <a:rPr lang="en-GB" dirty="0"/>
            </a:br>
            <a:r>
              <a:rPr lang="en-GB" sz="4000" b="1" dirty="0"/>
              <a:t>Business objective-</a:t>
            </a:r>
            <a:br>
              <a:rPr lang="en-GB" dirty="0"/>
            </a:br>
            <a:r>
              <a:rPr lang="en-GB" dirty="0">
                <a:latin typeface="Calibri Light" panose="020F0302020204030204" pitchFamily="34" charset="0"/>
                <a:cs typeface="Calibri Light" panose="020F0302020204030204" pitchFamily="34" charset="0"/>
              </a:rPr>
              <a:t>The document classification solution should significantly reduce the manual human effort in the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HRM. It should achieve a higher level of accuracy and automation with minimal human</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intervention</a:t>
            </a:r>
          </a:p>
        </p:txBody>
      </p:sp>
    </p:spTree>
    <p:extLst>
      <p:ext uri="{BB962C8B-B14F-4D97-AF65-F5344CB8AC3E}">
        <p14:creationId xmlns:p14="http://schemas.microsoft.com/office/powerpoint/2010/main" val="3967538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1">
            <a:extLst>
              <a:ext uri="{FF2B5EF4-FFF2-40B4-BE49-F238E27FC236}">
                <a16:creationId xmlns:a16="http://schemas.microsoft.com/office/drawing/2014/main" id="{FD603FDC-5AF0-20C2-3D90-C409193BA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389" y="2378914"/>
            <a:ext cx="5553152" cy="4033396"/>
          </a:xfrm>
          <a:prstGeom prst="rect">
            <a:avLst/>
          </a:prstGeom>
        </p:spPr>
      </p:pic>
      <p:pic>
        <p:nvPicPr>
          <p:cNvPr id="3" name="Content Placeholder 14">
            <a:extLst>
              <a:ext uri="{FF2B5EF4-FFF2-40B4-BE49-F238E27FC236}">
                <a16:creationId xmlns:a16="http://schemas.microsoft.com/office/drawing/2014/main" id="{CB4D7A33-04E6-258E-07C5-DD9809E065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373" y="2497873"/>
            <a:ext cx="4313238" cy="3747168"/>
          </a:xfrm>
          <a:prstGeom prst="rect">
            <a:avLst/>
          </a:prstGeom>
        </p:spPr>
      </p:pic>
      <p:sp>
        <p:nvSpPr>
          <p:cNvPr id="4" name="TextBox 3">
            <a:extLst>
              <a:ext uri="{FF2B5EF4-FFF2-40B4-BE49-F238E27FC236}">
                <a16:creationId xmlns:a16="http://schemas.microsoft.com/office/drawing/2014/main" id="{78542680-DF95-AA93-43BA-3ABF5016EEAB}"/>
              </a:ext>
            </a:extLst>
          </p:cNvPr>
          <p:cNvSpPr txBox="1"/>
          <p:nvPr/>
        </p:nvSpPr>
        <p:spPr>
          <a:xfrm>
            <a:off x="851906" y="1510843"/>
            <a:ext cx="6094140" cy="400110"/>
          </a:xfrm>
          <a:prstGeom prst="rect">
            <a:avLst/>
          </a:prstGeom>
          <a:noFill/>
        </p:spPr>
        <p:txBody>
          <a:bodyPr wrap="square">
            <a:spAutoFit/>
          </a:bodyPr>
          <a:lstStyle/>
          <a:p>
            <a:pPr marL="457200" indent="-4572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Number of Profiles in Resumes</a:t>
            </a:r>
            <a:endParaRPr lang="en-GB" sz="2000" dirty="0"/>
          </a:p>
        </p:txBody>
      </p:sp>
      <p:sp>
        <p:nvSpPr>
          <p:cNvPr id="5" name="TextBox 4">
            <a:extLst>
              <a:ext uri="{FF2B5EF4-FFF2-40B4-BE49-F238E27FC236}">
                <a16:creationId xmlns:a16="http://schemas.microsoft.com/office/drawing/2014/main" id="{888A34EE-59C7-FC85-35E6-A9E96C140750}"/>
              </a:ext>
            </a:extLst>
          </p:cNvPr>
          <p:cNvSpPr txBox="1"/>
          <p:nvPr/>
        </p:nvSpPr>
        <p:spPr>
          <a:xfrm>
            <a:off x="6756475" y="1572027"/>
            <a:ext cx="6094140" cy="400110"/>
          </a:xfrm>
          <a:prstGeom prst="rect">
            <a:avLst/>
          </a:prstGeom>
          <a:noFill/>
        </p:spPr>
        <p:txBody>
          <a:bodyPr wrap="square">
            <a:spAutoFit/>
          </a:bodyPr>
          <a:lstStyle/>
          <a:p>
            <a:pPr marL="457200" indent="-4572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Percentage of Profiles in Resumes</a:t>
            </a:r>
            <a:endParaRPr lang="en-GB" sz="2000" dirty="0"/>
          </a:p>
        </p:txBody>
      </p:sp>
    </p:spTree>
    <p:extLst>
      <p:ext uri="{BB962C8B-B14F-4D97-AF65-F5344CB8AC3E}">
        <p14:creationId xmlns:p14="http://schemas.microsoft.com/office/powerpoint/2010/main" val="4110090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5919F7F-2564-EB1D-172A-A4B0CEE90E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580" y="164386"/>
            <a:ext cx="6493266" cy="63802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6" name="Picture 4">
            <a:extLst>
              <a:ext uri="{FF2B5EF4-FFF2-40B4-BE49-F238E27FC236}">
                <a16:creationId xmlns:a16="http://schemas.microsoft.com/office/drawing/2014/main" id="{EB0241DA-EB1B-7523-0EA0-C7755343C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5329" y="164386"/>
            <a:ext cx="5095983" cy="63802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25930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4C3D8-B29D-4325-BAC6-9302111BEC30}"/>
              </a:ext>
            </a:extLst>
          </p:cNvPr>
          <p:cNvSpPr>
            <a:spLocks noGrp="1"/>
          </p:cNvSpPr>
          <p:nvPr>
            <p:ph type="title"/>
          </p:nvPr>
        </p:nvSpPr>
        <p:spPr>
          <a:xfrm>
            <a:off x="5003515" y="79803"/>
            <a:ext cx="3131709" cy="706472"/>
          </a:xfrm>
        </p:spPr>
        <p:txBody>
          <a:bodyPr/>
          <a:lstStyle/>
          <a:p>
            <a:pPr algn="ctr"/>
            <a:r>
              <a:rPr lang="en-IN" b="1" dirty="0"/>
              <a:t>Word cloud </a:t>
            </a:r>
          </a:p>
        </p:txBody>
      </p:sp>
      <p:pic>
        <p:nvPicPr>
          <p:cNvPr id="1026" name="Picture 2">
            <a:extLst>
              <a:ext uri="{FF2B5EF4-FFF2-40B4-BE49-F238E27FC236}">
                <a16:creationId xmlns:a16="http://schemas.microsoft.com/office/drawing/2014/main" id="{38C2F87E-3AFB-49D5-92C1-AC6F4D1B99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7211" y="1030972"/>
            <a:ext cx="5939828" cy="30152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338AC06-658A-2413-0F2E-EA77FA2D3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90953"/>
            <a:ext cx="12192000" cy="151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644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C0AB9-0217-11C2-DC12-3F56521808F6}"/>
              </a:ext>
            </a:extLst>
          </p:cNvPr>
          <p:cNvSpPr txBox="1">
            <a:spLocks/>
          </p:cNvSpPr>
          <p:nvPr/>
        </p:nvSpPr>
        <p:spPr>
          <a:xfrm>
            <a:off x="1420531" y="3008073"/>
            <a:ext cx="9601196" cy="1303867"/>
          </a:xfrm>
          <a:prstGeom prst="rect">
            <a:avLst/>
          </a:prstGeom>
        </p:spPr>
        <p:txBody>
          <a:bodyP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rgbClr val="000000"/>
                </a:solidFill>
                <a:latin typeface="Times New Roman" panose="02020603050405020304" pitchFamily="18" charset="0"/>
                <a:cs typeface="Times New Roman" panose="02020603050405020304" pitchFamily="18" charset="0"/>
              </a:rPr>
              <a:t>III</a:t>
            </a:r>
            <a:r>
              <a:rPr lang="en-US" sz="4000" i="0" u="none" strike="noStrike" baseline="0" dirty="0">
                <a:solidFill>
                  <a:srgbClr val="000000"/>
                </a:solidFill>
                <a:latin typeface="Times New Roman" panose="02020603050405020304" pitchFamily="18" charset="0"/>
                <a:cs typeface="Times New Roman" panose="02020603050405020304" pitchFamily="18" charset="0"/>
              </a:rPr>
              <a:t> - Model Bu</a:t>
            </a:r>
            <a:r>
              <a:rPr lang="en-US" sz="4000" dirty="0">
                <a:solidFill>
                  <a:srgbClr val="000000"/>
                </a:solidFill>
                <a:latin typeface="Times New Roman" panose="02020603050405020304" pitchFamily="18" charset="0"/>
                <a:cs typeface="Times New Roman" panose="02020603050405020304" pitchFamily="18" charset="0"/>
              </a:rPr>
              <a:t>ilding</a:t>
            </a:r>
          </a:p>
          <a:p>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9533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4C3D8-B29D-4325-BAC6-9302111BEC30}"/>
              </a:ext>
            </a:extLst>
          </p:cNvPr>
          <p:cNvSpPr>
            <a:spLocks noGrp="1"/>
          </p:cNvSpPr>
          <p:nvPr>
            <p:ph type="title"/>
          </p:nvPr>
        </p:nvSpPr>
        <p:spPr>
          <a:xfrm>
            <a:off x="0" y="100352"/>
            <a:ext cx="3801438" cy="706472"/>
          </a:xfrm>
        </p:spPr>
        <p:txBody>
          <a:bodyPr>
            <a:normAutofit/>
          </a:bodyPr>
          <a:lstStyle/>
          <a:p>
            <a:pPr algn="ctr"/>
            <a:r>
              <a:rPr lang="en-IN" b="1" dirty="0"/>
              <a:t>Model- Building</a:t>
            </a:r>
          </a:p>
        </p:txBody>
      </p:sp>
      <p:pic>
        <p:nvPicPr>
          <p:cNvPr id="5122" name="Picture 2">
            <a:extLst>
              <a:ext uri="{FF2B5EF4-FFF2-40B4-BE49-F238E27FC236}">
                <a16:creationId xmlns:a16="http://schemas.microsoft.com/office/drawing/2014/main" id="{320FED1A-A383-9CAE-38C7-21241953BF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499" y="1186459"/>
            <a:ext cx="10880436" cy="58383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8683CAD-ED0A-1761-A53C-B5AA2B0A5EAE}"/>
              </a:ext>
            </a:extLst>
          </p:cNvPr>
          <p:cNvSpPr txBox="1"/>
          <p:nvPr/>
        </p:nvSpPr>
        <p:spPr>
          <a:xfrm>
            <a:off x="6096000" y="806824"/>
            <a:ext cx="3131709"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Accuracy on Testing Data</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2291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4C3D8-B29D-4325-BAC6-9302111BEC30}"/>
              </a:ext>
            </a:extLst>
          </p:cNvPr>
          <p:cNvSpPr>
            <a:spLocks noGrp="1"/>
          </p:cNvSpPr>
          <p:nvPr>
            <p:ph type="title"/>
          </p:nvPr>
        </p:nvSpPr>
        <p:spPr>
          <a:xfrm>
            <a:off x="1518074" y="594073"/>
            <a:ext cx="4297100" cy="706472"/>
          </a:xfrm>
        </p:spPr>
        <p:txBody>
          <a:bodyPr>
            <a:normAutofit/>
          </a:bodyPr>
          <a:lstStyle/>
          <a:p>
            <a:pPr algn="ctr"/>
            <a:r>
              <a:rPr lang="en-IN" b="1" dirty="0"/>
              <a:t>Model- Evaluation</a:t>
            </a:r>
          </a:p>
        </p:txBody>
      </p:sp>
      <p:sp>
        <p:nvSpPr>
          <p:cNvPr id="3" name="TextBox 2">
            <a:extLst>
              <a:ext uri="{FF2B5EF4-FFF2-40B4-BE49-F238E27FC236}">
                <a16:creationId xmlns:a16="http://schemas.microsoft.com/office/drawing/2014/main" id="{08683CAD-ED0A-1761-A53C-B5AA2B0A5EAE}"/>
              </a:ext>
            </a:extLst>
          </p:cNvPr>
          <p:cNvSpPr txBox="1"/>
          <p:nvPr/>
        </p:nvSpPr>
        <p:spPr>
          <a:xfrm>
            <a:off x="8217599" y="170101"/>
            <a:ext cx="3131709"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Metrics on Testing Data</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8CCF380-98EC-C43F-9CF7-D0107A769615}"/>
              </a:ext>
            </a:extLst>
          </p:cNvPr>
          <p:cNvPicPr>
            <a:picLocks noChangeAspect="1"/>
          </p:cNvPicPr>
          <p:nvPr/>
        </p:nvPicPr>
        <p:blipFill>
          <a:blip r:embed="rId2"/>
          <a:stretch>
            <a:fillRect/>
          </a:stretch>
        </p:blipFill>
        <p:spPr>
          <a:xfrm>
            <a:off x="5969285" y="594073"/>
            <a:ext cx="5996899" cy="60938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6A5E5FDC-6509-F942-2002-BBCF90BC0CDC}"/>
              </a:ext>
            </a:extLst>
          </p:cNvPr>
          <p:cNvSpPr txBox="1"/>
          <p:nvPr/>
        </p:nvSpPr>
        <p:spPr>
          <a:xfrm>
            <a:off x="308224" y="2349931"/>
            <a:ext cx="5661061"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entury Schoolbook" panose="02040604050505020304" pitchFamily="18" charset="0"/>
              </a:rPr>
              <a:t>Here, we have taken Model building algorithms such as Decision Tree Classifier,  Logistic Regression, SVM, Random , Forest, etc.</a:t>
            </a:r>
          </a:p>
          <a:p>
            <a:pPr marL="285750" indent="-285750">
              <a:buFont typeface="Arial" panose="020B0604020202020204" pitchFamily="34" charset="0"/>
              <a:buChar char="•"/>
            </a:pPr>
            <a:endParaRPr lang="en-US" sz="2000" dirty="0">
              <a:latin typeface="Century Schoolbook" panose="02040604050505020304" pitchFamily="18" charset="0"/>
            </a:endParaRPr>
          </a:p>
          <a:p>
            <a:pPr marL="285750" indent="-285750">
              <a:buFont typeface="Arial" panose="020B0604020202020204" pitchFamily="34" charset="0"/>
              <a:buChar char="•"/>
            </a:pPr>
            <a:r>
              <a:rPr lang="en-US" sz="2000" dirty="0">
                <a:latin typeface="Century Schoolbook" panose="02040604050505020304" pitchFamily="18" charset="0"/>
              </a:rPr>
              <a:t>Among these algorithms, 100% Accuracy, Precision, Recall and F1-score have been achieved.</a:t>
            </a:r>
          </a:p>
          <a:p>
            <a:pPr marL="285750" indent="-285750">
              <a:buFont typeface="Arial" panose="020B0604020202020204" pitchFamily="34" charset="0"/>
              <a:buChar char="•"/>
            </a:pPr>
            <a:endParaRPr lang="en-US" sz="2000" dirty="0">
              <a:latin typeface="Century Schoolbook" panose="02040604050505020304" pitchFamily="18" charset="0"/>
            </a:endParaRPr>
          </a:p>
          <a:p>
            <a:pPr marL="285750" indent="-285750">
              <a:buFont typeface="Arial" panose="020B0604020202020204" pitchFamily="34" charset="0"/>
              <a:buChar char="•"/>
            </a:pPr>
            <a:r>
              <a:rPr lang="en-US" sz="2000" dirty="0">
                <a:latin typeface="Century Schoolbook" panose="02040604050505020304" pitchFamily="18" charset="0"/>
              </a:rPr>
              <a:t>100% accuracy is achieved by using the model Random Forest, Decision Tree and Gradient Boosting Classifier</a:t>
            </a:r>
            <a:r>
              <a:rPr lang="en-US" sz="1600" dirty="0">
                <a:latin typeface="Century Schoolbook" panose="02040604050505020304" pitchFamily="18" charset="0"/>
              </a:rPr>
              <a:t>.</a:t>
            </a:r>
            <a:endParaRPr lang="en-IN" sz="1600" dirty="0">
              <a:latin typeface="Century Schoolbook" panose="02040604050505020304" pitchFamily="18" charset="0"/>
            </a:endParaRPr>
          </a:p>
        </p:txBody>
      </p:sp>
    </p:spTree>
    <p:extLst>
      <p:ext uri="{BB962C8B-B14F-4D97-AF65-F5344CB8AC3E}">
        <p14:creationId xmlns:p14="http://schemas.microsoft.com/office/powerpoint/2010/main" val="2237900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4C3D8-B29D-4325-BAC6-9302111BEC30}"/>
              </a:ext>
            </a:extLst>
          </p:cNvPr>
          <p:cNvSpPr>
            <a:spLocks noGrp="1"/>
          </p:cNvSpPr>
          <p:nvPr>
            <p:ph type="title"/>
          </p:nvPr>
        </p:nvSpPr>
        <p:spPr>
          <a:xfrm>
            <a:off x="1366463" y="583238"/>
            <a:ext cx="5457906" cy="706472"/>
          </a:xfrm>
        </p:spPr>
        <p:txBody>
          <a:bodyPr>
            <a:normAutofit fontScale="90000"/>
          </a:bodyPr>
          <a:lstStyle/>
          <a:p>
            <a:pPr algn="ctr"/>
            <a:r>
              <a:rPr lang="en-IN" b="1" dirty="0"/>
              <a:t>Model-Evaluation Report</a:t>
            </a:r>
          </a:p>
        </p:txBody>
      </p:sp>
      <p:sp>
        <p:nvSpPr>
          <p:cNvPr id="7" name="TextBox 6">
            <a:extLst>
              <a:ext uri="{FF2B5EF4-FFF2-40B4-BE49-F238E27FC236}">
                <a16:creationId xmlns:a16="http://schemas.microsoft.com/office/drawing/2014/main" id="{D24AC481-3027-12A5-D910-F34315CAE7B2}"/>
              </a:ext>
            </a:extLst>
          </p:cNvPr>
          <p:cNvSpPr txBox="1"/>
          <p:nvPr/>
        </p:nvSpPr>
        <p:spPr>
          <a:xfrm>
            <a:off x="1961650" y="1212821"/>
            <a:ext cx="3894620" cy="646331"/>
          </a:xfrm>
          <a:prstGeom prst="rect">
            <a:avLst/>
          </a:prstGeom>
          <a:noFill/>
        </p:spPr>
        <p:txBody>
          <a:bodyPr wrap="square">
            <a:spAutoFit/>
          </a:bodyPr>
          <a:lstStyle/>
          <a:p>
            <a:r>
              <a:rPr lang="en-GB" b="1" i="0" dirty="0">
                <a:solidFill>
                  <a:srgbClr val="000000"/>
                </a:solidFill>
                <a:effectLst/>
                <a:latin typeface="Helvetica Neue"/>
              </a:rPr>
              <a:t>XGBoost Classifier</a:t>
            </a:r>
          </a:p>
          <a:p>
            <a:r>
              <a:rPr lang="en-US" dirty="0"/>
              <a:t> </a:t>
            </a:r>
          </a:p>
        </p:txBody>
      </p:sp>
      <p:sp>
        <p:nvSpPr>
          <p:cNvPr id="8" name="TextBox 7">
            <a:extLst>
              <a:ext uri="{FF2B5EF4-FFF2-40B4-BE49-F238E27FC236}">
                <a16:creationId xmlns:a16="http://schemas.microsoft.com/office/drawing/2014/main" id="{5E7E3064-58E7-2DF8-5EA3-838E4B731F42}"/>
              </a:ext>
            </a:extLst>
          </p:cNvPr>
          <p:cNvSpPr txBox="1"/>
          <p:nvPr/>
        </p:nvSpPr>
        <p:spPr>
          <a:xfrm>
            <a:off x="72887" y="5459780"/>
            <a:ext cx="12046226" cy="646331"/>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entury Schoolbook" panose="02040604050505020304" pitchFamily="18" charset="0"/>
              </a:rPr>
              <a:t>Here, we have taken XGBoost Model.</a:t>
            </a:r>
          </a:p>
          <a:p>
            <a:r>
              <a:rPr lang="en-US" sz="1600" dirty="0">
                <a:latin typeface="Century Schoolbook" panose="02040604050505020304" pitchFamily="18" charset="0"/>
              </a:rPr>
              <a:t>.</a:t>
            </a:r>
            <a:endParaRPr lang="en-IN" sz="1600" dirty="0">
              <a:latin typeface="Century Schoolbook" panose="02040604050505020304" pitchFamily="18" charset="0"/>
            </a:endParaRPr>
          </a:p>
        </p:txBody>
      </p:sp>
      <p:pic>
        <p:nvPicPr>
          <p:cNvPr id="3" name="Picture 2">
            <a:extLst>
              <a:ext uri="{FF2B5EF4-FFF2-40B4-BE49-F238E27FC236}">
                <a16:creationId xmlns:a16="http://schemas.microsoft.com/office/drawing/2014/main" id="{ED3356FC-E4A0-14F9-5FD1-1623A66A2B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843" y="1579386"/>
            <a:ext cx="5042149" cy="3516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43C2948-C2D7-9699-DB46-94BE0AC41C8B}"/>
              </a:ext>
            </a:extLst>
          </p:cNvPr>
          <p:cNvPicPr>
            <a:picLocks noChangeAspect="1"/>
          </p:cNvPicPr>
          <p:nvPr/>
        </p:nvPicPr>
        <p:blipFill>
          <a:blip r:embed="rId3"/>
          <a:stretch>
            <a:fillRect/>
          </a:stretch>
        </p:blipFill>
        <p:spPr>
          <a:xfrm>
            <a:off x="7698642" y="476250"/>
            <a:ext cx="3894620" cy="29527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8B092BF5-F484-15E3-070B-87B7889A8436}"/>
              </a:ext>
            </a:extLst>
          </p:cNvPr>
          <p:cNvPicPr>
            <a:picLocks noChangeAspect="1"/>
          </p:cNvPicPr>
          <p:nvPr/>
        </p:nvPicPr>
        <p:blipFill>
          <a:blip r:embed="rId4"/>
          <a:stretch>
            <a:fillRect/>
          </a:stretch>
        </p:blipFill>
        <p:spPr>
          <a:xfrm>
            <a:off x="7698642" y="3833326"/>
            <a:ext cx="4075542" cy="20229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92604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71470-7197-D323-912E-8E43A564A28F}"/>
              </a:ext>
            </a:extLst>
          </p:cNvPr>
          <p:cNvSpPr txBox="1">
            <a:spLocks/>
          </p:cNvSpPr>
          <p:nvPr/>
        </p:nvSpPr>
        <p:spPr>
          <a:xfrm>
            <a:off x="1295402" y="2777066"/>
            <a:ext cx="9601196" cy="1303867"/>
          </a:xfrm>
          <a:prstGeom prst="rect">
            <a:avLst/>
          </a:prstGeom>
        </p:spPr>
        <p:txBody>
          <a:bodyP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IN" sz="2400" b="1" dirty="0">
                <a:solidFill>
                  <a:schemeClr val="tx1"/>
                </a:solidFill>
                <a:latin typeface="Times New Roman" panose="02020603050405020304" pitchFamily="18" charset="0"/>
                <a:cs typeface="Times New Roman" panose="02020603050405020304" pitchFamily="18" charset="0"/>
              </a:rPr>
              <a:t>IV - Model Deployment</a:t>
            </a:r>
            <a:endParaRPr lang="en-IN" sz="2400" b="1" dirty="0"/>
          </a:p>
        </p:txBody>
      </p:sp>
    </p:spTree>
    <p:extLst>
      <p:ext uri="{BB962C8B-B14F-4D97-AF65-F5344CB8AC3E}">
        <p14:creationId xmlns:p14="http://schemas.microsoft.com/office/powerpoint/2010/main" val="1045609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4C3D8-B29D-4325-BAC6-9302111BEC30}"/>
              </a:ext>
            </a:extLst>
          </p:cNvPr>
          <p:cNvSpPr>
            <a:spLocks noGrp="1"/>
          </p:cNvSpPr>
          <p:nvPr>
            <p:ph type="title"/>
          </p:nvPr>
        </p:nvSpPr>
        <p:spPr>
          <a:xfrm>
            <a:off x="0" y="100352"/>
            <a:ext cx="4655127" cy="706472"/>
          </a:xfrm>
        </p:spPr>
        <p:txBody>
          <a:bodyPr>
            <a:normAutofit/>
          </a:bodyPr>
          <a:lstStyle/>
          <a:p>
            <a:r>
              <a:rPr lang="en-IN" dirty="0"/>
              <a:t>Deployment</a:t>
            </a:r>
          </a:p>
        </p:txBody>
      </p:sp>
      <p:pic>
        <p:nvPicPr>
          <p:cNvPr id="5" name="Picture 4">
            <a:extLst>
              <a:ext uri="{FF2B5EF4-FFF2-40B4-BE49-F238E27FC236}">
                <a16:creationId xmlns:a16="http://schemas.microsoft.com/office/drawing/2014/main" id="{33D46F50-66F7-E2B7-BD5E-4779381CD0E1}"/>
              </a:ext>
            </a:extLst>
          </p:cNvPr>
          <p:cNvPicPr>
            <a:picLocks noChangeAspect="1"/>
          </p:cNvPicPr>
          <p:nvPr/>
        </p:nvPicPr>
        <p:blipFill rotWithShape="1">
          <a:blip r:embed="rId2"/>
          <a:srcRect b="86504"/>
          <a:stretch/>
        </p:blipFill>
        <p:spPr>
          <a:xfrm>
            <a:off x="4025590" y="100352"/>
            <a:ext cx="8069983" cy="925551"/>
          </a:xfrm>
          <a:prstGeom prst="rect">
            <a:avLst/>
          </a:prstGeom>
        </p:spPr>
      </p:pic>
      <p:sp>
        <p:nvSpPr>
          <p:cNvPr id="7" name="TextBox 6">
            <a:extLst>
              <a:ext uri="{FF2B5EF4-FFF2-40B4-BE49-F238E27FC236}">
                <a16:creationId xmlns:a16="http://schemas.microsoft.com/office/drawing/2014/main" id="{D54708CD-C504-B58E-1C49-55121AB8B9BC}"/>
              </a:ext>
            </a:extLst>
          </p:cNvPr>
          <p:cNvSpPr txBox="1"/>
          <p:nvPr/>
        </p:nvSpPr>
        <p:spPr>
          <a:xfrm>
            <a:off x="157018" y="1187394"/>
            <a:ext cx="3251200" cy="4524315"/>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Century Schoolbook" panose="02040604050505020304" pitchFamily="18" charset="0"/>
              </a:rPr>
              <a:t>Here, we have taken XG Boosting classifier as our Final Model algorithms for the deployment.</a:t>
            </a:r>
          </a:p>
          <a:p>
            <a:pPr marL="285750" indent="-285750">
              <a:buFont typeface="Arial" panose="020B0604020202020204" pitchFamily="34" charset="0"/>
              <a:buChar char="•"/>
            </a:pPr>
            <a:endParaRPr lang="en-US" sz="1600" dirty="0">
              <a:latin typeface="Century Schoolbook" panose="02040604050505020304" pitchFamily="18" charset="0"/>
            </a:endParaRPr>
          </a:p>
          <a:p>
            <a:pPr marL="285750" indent="-285750">
              <a:buFont typeface="Arial" panose="020B0604020202020204" pitchFamily="34" charset="0"/>
              <a:buChar char="•"/>
            </a:pPr>
            <a:r>
              <a:rPr lang="en-US" sz="1600" dirty="0">
                <a:latin typeface="Century Schoolbook" panose="02040604050505020304" pitchFamily="18" charset="0"/>
              </a:rPr>
              <a:t>The algorithm has achieved 100% Accuracy, Precision, Recall and F1-score on testing data.</a:t>
            </a:r>
          </a:p>
          <a:p>
            <a:pPr marL="285750" indent="-285750">
              <a:buFont typeface="Arial" panose="020B0604020202020204" pitchFamily="34" charset="0"/>
              <a:buChar char="•"/>
            </a:pPr>
            <a:endParaRPr lang="en-US" sz="1600" dirty="0">
              <a:latin typeface="Century Schoolbook" panose="02040604050505020304" pitchFamily="18" charset="0"/>
            </a:endParaRPr>
          </a:p>
          <a:p>
            <a:pPr marL="285750" indent="-285750">
              <a:buFont typeface="Arial" panose="020B0604020202020204" pitchFamily="34" charset="0"/>
              <a:buChar char="•"/>
            </a:pPr>
            <a:r>
              <a:rPr lang="en-US" sz="1600" dirty="0">
                <a:latin typeface="Century Schoolbook" panose="02040604050505020304" pitchFamily="18" charset="0"/>
              </a:rPr>
              <a:t>100% accuracy is achieved by using the model XG Boosting classifier no misclassification on validation set.</a:t>
            </a:r>
          </a:p>
          <a:p>
            <a:pPr marL="285750" indent="-285750">
              <a:buFont typeface="Arial" panose="020B0604020202020204" pitchFamily="34" charset="0"/>
              <a:buChar char="•"/>
            </a:pPr>
            <a:endParaRPr lang="en-US" sz="1600" dirty="0">
              <a:latin typeface="Century Schoolbook" panose="02040604050505020304" pitchFamily="18" charset="0"/>
            </a:endParaRPr>
          </a:p>
          <a:p>
            <a:pPr marL="285750" indent="-285750">
              <a:buFont typeface="Arial" panose="020B0604020202020204" pitchFamily="34" charset="0"/>
              <a:buChar char="•"/>
            </a:pPr>
            <a:r>
              <a:rPr lang="en-US" sz="1600" dirty="0">
                <a:latin typeface="Century Schoolbook" panose="02040604050505020304" pitchFamily="18" charset="0"/>
              </a:rPr>
              <a:t>We have deployed the Resume Classification using Stream-lit as the platform</a:t>
            </a:r>
            <a:endParaRPr lang="en-IN" sz="1600" dirty="0">
              <a:latin typeface="Century Schoolbook" panose="02040604050505020304" pitchFamily="18" charset="0"/>
            </a:endParaRPr>
          </a:p>
        </p:txBody>
      </p:sp>
      <p:pic>
        <p:nvPicPr>
          <p:cNvPr id="6" name="Picture 5">
            <a:extLst>
              <a:ext uri="{FF2B5EF4-FFF2-40B4-BE49-F238E27FC236}">
                <a16:creationId xmlns:a16="http://schemas.microsoft.com/office/drawing/2014/main" id="{59F0F3DB-001B-07C8-AB96-83C8ECC8B130}"/>
              </a:ext>
            </a:extLst>
          </p:cNvPr>
          <p:cNvPicPr>
            <a:picLocks noChangeAspect="1"/>
          </p:cNvPicPr>
          <p:nvPr/>
        </p:nvPicPr>
        <p:blipFill rotWithShape="1">
          <a:blip r:embed="rId3">
            <a:extLst>
              <a:ext uri="{28A0092B-C50C-407E-A947-70E740481C1C}">
                <a14:useLocalDpi xmlns:a14="http://schemas.microsoft.com/office/drawing/2010/main" val="0"/>
              </a:ext>
            </a:extLst>
          </a:blip>
          <a:srcRect l="29802" t="18246" r="30107" b="10596"/>
          <a:stretch/>
        </p:blipFill>
        <p:spPr>
          <a:xfrm>
            <a:off x="4025589" y="1025903"/>
            <a:ext cx="8069983" cy="5586769"/>
          </a:xfrm>
          <a:prstGeom prst="rect">
            <a:avLst/>
          </a:prstGeom>
        </p:spPr>
      </p:pic>
    </p:spTree>
    <p:extLst>
      <p:ext uri="{BB962C8B-B14F-4D97-AF65-F5344CB8AC3E}">
        <p14:creationId xmlns:p14="http://schemas.microsoft.com/office/powerpoint/2010/main" val="3862011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25">
            <a:extLst>
              <a:ext uri="{FF2B5EF4-FFF2-40B4-BE49-F238E27FC236}">
                <a16:creationId xmlns:a16="http://schemas.microsoft.com/office/drawing/2014/main" id="{82E3605A-9F80-3EB3-D350-95B801357D47}"/>
              </a:ext>
            </a:extLst>
          </p:cNvPr>
          <p:cNvPicPr>
            <a:picLocks noChangeAspect="1"/>
          </p:cNvPicPr>
          <p:nvPr/>
        </p:nvPicPr>
        <p:blipFill rotWithShape="1">
          <a:blip r:embed="rId2">
            <a:extLst>
              <a:ext uri="{28A0092B-C50C-407E-A947-70E740481C1C}">
                <a14:useLocalDpi xmlns:a14="http://schemas.microsoft.com/office/drawing/2010/main" val="0"/>
              </a:ext>
            </a:extLst>
          </a:blip>
          <a:srcRect l="5082" t="18256" r="12433" b="7336"/>
          <a:stretch/>
        </p:blipFill>
        <p:spPr>
          <a:xfrm>
            <a:off x="483729" y="1414914"/>
            <a:ext cx="6363120" cy="5443086"/>
          </a:xfrm>
          <a:prstGeom prst="rect">
            <a:avLst/>
          </a:prstGeom>
        </p:spPr>
      </p:pic>
      <p:pic>
        <p:nvPicPr>
          <p:cNvPr id="5" name="Content Placeholder 27">
            <a:extLst>
              <a:ext uri="{FF2B5EF4-FFF2-40B4-BE49-F238E27FC236}">
                <a16:creationId xmlns:a16="http://schemas.microsoft.com/office/drawing/2014/main" id="{91B7E09A-57F5-7228-1A48-509C1F549696}"/>
              </a:ext>
            </a:extLst>
          </p:cNvPr>
          <p:cNvPicPr>
            <a:picLocks noChangeAspect="1"/>
          </p:cNvPicPr>
          <p:nvPr/>
        </p:nvPicPr>
        <p:blipFill rotWithShape="1">
          <a:blip r:embed="rId3">
            <a:extLst>
              <a:ext uri="{28A0092B-C50C-407E-A947-70E740481C1C}">
                <a14:useLocalDpi xmlns:a14="http://schemas.microsoft.com/office/drawing/2010/main" val="0"/>
              </a:ext>
            </a:extLst>
          </a:blip>
          <a:srcRect l="31165" t="19423" r="20771" b="7911"/>
          <a:stretch/>
        </p:blipFill>
        <p:spPr>
          <a:xfrm>
            <a:off x="7359805" y="1414913"/>
            <a:ext cx="4728117" cy="5443085"/>
          </a:xfrm>
          <a:prstGeom prst="rect">
            <a:avLst/>
          </a:prstGeom>
        </p:spPr>
      </p:pic>
      <p:sp>
        <p:nvSpPr>
          <p:cNvPr id="9" name="TextBox 8">
            <a:extLst>
              <a:ext uri="{FF2B5EF4-FFF2-40B4-BE49-F238E27FC236}">
                <a16:creationId xmlns:a16="http://schemas.microsoft.com/office/drawing/2014/main" id="{0DE50251-8563-1B7F-F8D2-EA9FD9363C64}"/>
              </a:ext>
            </a:extLst>
          </p:cNvPr>
          <p:cNvSpPr txBox="1"/>
          <p:nvPr/>
        </p:nvSpPr>
        <p:spPr>
          <a:xfrm>
            <a:off x="4742056" y="301076"/>
            <a:ext cx="6094140" cy="584775"/>
          </a:xfrm>
          <a:prstGeom prst="rect">
            <a:avLst/>
          </a:prstGeom>
          <a:noFill/>
        </p:spPr>
        <p:txBody>
          <a:bodyPr wrap="square">
            <a:spAutoFit/>
          </a:bodyPr>
          <a:lstStyle/>
          <a:p>
            <a:r>
              <a:rPr lang="en-US" sz="3200" dirty="0">
                <a:latin typeface="Arial" panose="020B0604020202020204" pitchFamily="34" charset="0"/>
                <a:cs typeface="Arial" panose="020B0604020202020204" pitchFamily="34" charset="0"/>
              </a:rPr>
              <a:t>Example</a:t>
            </a:r>
            <a:endParaRPr lang="en-GB"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7629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C2D3856-D99D-0899-6D88-278E97DBFF1D}"/>
              </a:ext>
            </a:extLst>
          </p:cNvPr>
          <p:cNvSpPr/>
          <p:nvPr/>
        </p:nvSpPr>
        <p:spPr>
          <a:xfrm>
            <a:off x="1213218" y="674709"/>
            <a:ext cx="9765558"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Cooper Black" panose="0208090404030B020404" pitchFamily="18" charset="0"/>
                <a:cs typeface="Times New Roman" panose="02020603050405020304" pitchFamily="18" charset="0"/>
              </a:rPr>
              <a:t>PROJECT ARCHITECTURE</a:t>
            </a:r>
            <a:endParaRPr lang="en-US" sz="5400" dirty="0">
              <a:ln w="0"/>
              <a:effectLst>
                <a:outerShdw blurRad="38100" dist="19050" dir="2700000" algn="tl" rotWithShape="0">
                  <a:schemeClr val="dk1">
                    <a:alpha val="40000"/>
                  </a:schemeClr>
                </a:outerShdw>
              </a:effectLst>
            </a:endParaRPr>
          </a:p>
        </p:txBody>
      </p:sp>
      <p:sp>
        <p:nvSpPr>
          <p:cNvPr id="4" name="Rectangle: Rounded Corners 3">
            <a:extLst>
              <a:ext uri="{FF2B5EF4-FFF2-40B4-BE49-F238E27FC236}">
                <a16:creationId xmlns:a16="http://schemas.microsoft.com/office/drawing/2014/main" id="{7690900D-4568-5162-AE2C-1D9C9907372F}"/>
              </a:ext>
            </a:extLst>
          </p:cNvPr>
          <p:cNvSpPr/>
          <p:nvPr/>
        </p:nvSpPr>
        <p:spPr>
          <a:xfrm>
            <a:off x="728870" y="2027583"/>
            <a:ext cx="2385392" cy="1369296"/>
          </a:xfrm>
          <a:prstGeom prst="roundRect">
            <a:avLst/>
          </a:prstGeom>
          <a:solidFill>
            <a:schemeClr val="tx1"/>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latin typeface="Century Schoolbook" panose="02040604050505020304" pitchFamily="18" charset="0"/>
              </a:rPr>
              <a:t>Collection of Data</a:t>
            </a:r>
            <a:endParaRPr lang="en-IN" sz="2400" dirty="0">
              <a:latin typeface="Century Schoolbook" panose="02040604050505020304" pitchFamily="18" charset="0"/>
            </a:endParaRPr>
          </a:p>
        </p:txBody>
      </p:sp>
      <p:sp>
        <p:nvSpPr>
          <p:cNvPr id="5" name="Rectangle: Rounded Corners 4">
            <a:extLst>
              <a:ext uri="{FF2B5EF4-FFF2-40B4-BE49-F238E27FC236}">
                <a16:creationId xmlns:a16="http://schemas.microsoft.com/office/drawing/2014/main" id="{29A3DDBC-E483-1902-F23C-1D9FC4D2EAF1}"/>
              </a:ext>
            </a:extLst>
          </p:cNvPr>
          <p:cNvSpPr/>
          <p:nvPr/>
        </p:nvSpPr>
        <p:spPr>
          <a:xfrm>
            <a:off x="5050138" y="2027583"/>
            <a:ext cx="2570459" cy="136929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Schoolbook" panose="02040604050505020304" pitchFamily="18" charset="0"/>
              </a:rPr>
              <a:t>Business Understanding</a:t>
            </a:r>
            <a:endParaRPr lang="en-IN" sz="2400" dirty="0">
              <a:latin typeface="Century Schoolbook" panose="02040604050505020304" pitchFamily="18" charset="0"/>
            </a:endParaRPr>
          </a:p>
        </p:txBody>
      </p:sp>
      <p:sp>
        <p:nvSpPr>
          <p:cNvPr id="6" name="Rectangle: Rounded Corners 5">
            <a:extLst>
              <a:ext uri="{FF2B5EF4-FFF2-40B4-BE49-F238E27FC236}">
                <a16:creationId xmlns:a16="http://schemas.microsoft.com/office/drawing/2014/main" id="{2677D268-59AC-2676-CA8B-5BFA7736E39D}"/>
              </a:ext>
            </a:extLst>
          </p:cNvPr>
          <p:cNvSpPr/>
          <p:nvPr/>
        </p:nvSpPr>
        <p:spPr>
          <a:xfrm>
            <a:off x="9035730" y="2027582"/>
            <a:ext cx="2760030" cy="14014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Schoolbook" panose="02040604050505020304" pitchFamily="18" charset="0"/>
              </a:rPr>
              <a:t>Exploratory Data Analysis(EDA)</a:t>
            </a:r>
            <a:endParaRPr lang="en-IN" sz="2400" dirty="0">
              <a:latin typeface="Century Schoolbook" panose="02040604050505020304" pitchFamily="18" charset="0"/>
            </a:endParaRPr>
          </a:p>
        </p:txBody>
      </p:sp>
      <p:sp>
        <p:nvSpPr>
          <p:cNvPr id="7" name="Rectangle: Rounded Corners 6">
            <a:extLst>
              <a:ext uri="{FF2B5EF4-FFF2-40B4-BE49-F238E27FC236}">
                <a16:creationId xmlns:a16="http://schemas.microsoft.com/office/drawing/2014/main" id="{033E3B9F-0E62-654D-89F2-180B186A721D}"/>
              </a:ext>
            </a:extLst>
          </p:cNvPr>
          <p:cNvSpPr/>
          <p:nvPr/>
        </p:nvSpPr>
        <p:spPr>
          <a:xfrm>
            <a:off x="4451013" y="5155095"/>
            <a:ext cx="2760031" cy="13692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Century Schoolbook" panose="02040604050505020304" pitchFamily="18" charset="0"/>
              </a:rPr>
              <a:t>Deployment</a:t>
            </a:r>
            <a:endParaRPr lang="en-IN" sz="2800" dirty="0">
              <a:latin typeface="Century Schoolbook" panose="02040604050505020304" pitchFamily="18" charset="0"/>
            </a:endParaRPr>
          </a:p>
        </p:txBody>
      </p:sp>
      <p:sp>
        <p:nvSpPr>
          <p:cNvPr id="8" name="Rectangle: Rounded Corners 7">
            <a:extLst>
              <a:ext uri="{FF2B5EF4-FFF2-40B4-BE49-F238E27FC236}">
                <a16:creationId xmlns:a16="http://schemas.microsoft.com/office/drawing/2014/main" id="{5C45D35B-9439-43C7-63D4-A24D32BF344A}"/>
              </a:ext>
            </a:extLst>
          </p:cNvPr>
          <p:cNvSpPr/>
          <p:nvPr/>
        </p:nvSpPr>
        <p:spPr>
          <a:xfrm>
            <a:off x="9077738" y="5155095"/>
            <a:ext cx="2558002" cy="14014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Schoolbook" panose="02040604050505020304" pitchFamily="18" charset="0"/>
              </a:rPr>
              <a:t>Model Building</a:t>
            </a:r>
            <a:endParaRPr lang="en-IN" sz="2400" dirty="0">
              <a:latin typeface="Century Schoolbook" panose="02040604050505020304" pitchFamily="18" charset="0"/>
            </a:endParaRPr>
          </a:p>
        </p:txBody>
      </p:sp>
      <p:sp>
        <p:nvSpPr>
          <p:cNvPr id="9" name="Arrow: Right 8">
            <a:extLst>
              <a:ext uri="{FF2B5EF4-FFF2-40B4-BE49-F238E27FC236}">
                <a16:creationId xmlns:a16="http://schemas.microsoft.com/office/drawing/2014/main" id="{45163497-C43B-1E75-14A7-63577EB58C37}"/>
              </a:ext>
            </a:extLst>
          </p:cNvPr>
          <p:cNvSpPr/>
          <p:nvPr/>
        </p:nvSpPr>
        <p:spPr>
          <a:xfrm>
            <a:off x="3592996" y="2500884"/>
            <a:ext cx="978408" cy="48463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858364F4-CAB9-CF31-9DF3-8F80833EC397}"/>
              </a:ext>
            </a:extLst>
          </p:cNvPr>
          <p:cNvSpPr/>
          <p:nvPr/>
        </p:nvSpPr>
        <p:spPr>
          <a:xfrm>
            <a:off x="7838959" y="2514600"/>
            <a:ext cx="978408" cy="48463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Arrow: Down 10">
            <a:extLst>
              <a:ext uri="{FF2B5EF4-FFF2-40B4-BE49-F238E27FC236}">
                <a16:creationId xmlns:a16="http://schemas.microsoft.com/office/drawing/2014/main" id="{E9C64D48-233C-E849-4750-D2A29526EB66}"/>
              </a:ext>
            </a:extLst>
          </p:cNvPr>
          <p:cNvSpPr/>
          <p:nvPr/>
        </p:nvSpPr>
        <p:spPr>
          <a:xfrm>
            <a:off x="10215437" y="3858542"/>
            <a:ext cx="484632" cy="978408"/>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Left 11">
            <a:extLst>
              <a:ext uri="{FF2B5EF4-FFF2-40B4-BE49-F238E27FC236}">
                <a16:creationId xmlns:a16="http://schemas.microsoft.com/office/drawing/2014/main" id="{23299B5E-CD8F-9AFF-AEFB-60A36B0CA001}"/>
              </a:ext>
            </a:extLst>
          </p:cNvPr>
          <p:cNvSpPr/>
          <p:nvPr/>
        </p:nvSpPr>
        <p:spPr>
          <a:xfrm>
            <a:off x="7726298" y="5613487"/>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2163534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1CBE4-2EAA-3F76-DA66-76B7D4EA2CE1}"/>
              </a:ext>
            </a:extLst>
          </p:cNvPr>
          <p:cNvSpPr>
            <a:spLocks noGrp="1"/>
          </p:cNvSpPr>
          <p:nvPr>
            <p:ph type="title"/>
          </p:nvPr>
        </p:nvSpPr>
        <p:spPr/>
        <p:txBody>
          <a:bodyPr>
            <a:normAutofit/>
          </a:bodyPr>
          <a:lstStyle/>
          <a:p>
            <a:pPr marR="0" rtl="0"/>
            <a:r>
              <a:rPr lang="en-IN" sz="4800" b="1" dirty="0">
                <a:solidFill>
                  <a:srgbClr val="000000"/>
                </a:solidFill>
                <a:latin typeface="Times New Roman" panose="02020603050405020304" pitchFamily="18" charset="0"/>
                <a:cs typeface="Times New Roman" panose="02020603050405020304" pitchFamily="18" charset="0"/>
              </a:rPr>
              <a:t>           V </a:t>
            </a:r>
            <a:r>
              <a:rPr lang="en-IN" sz="4800" b="1" i="0" u="none" strike="noStrike" baseline="0" dirty="0">
                <a:solidFill>
                  <a:srgbClr val="000000"/>
                </a:solidFill>
                <a:latin typeface="Times New Roman" panose="02020603050405020304" pitchFamily="18" charset="0"/>
                <a:cs typeface="Times New Roman" panose="02020603050405020304" pitchFamily="18" charset="0"/>
              </a:rPr>
              <a:t>: Conclusion</a:t>
            </a:r>
          </a:p>
        </p:txBody>
      </p:sp>
      <p:sp>
        <p:nvSpPr>
          <p:cNvPr id="3" name="Text Placeholder 2">
            <a:extLst>
              <a:ext uri="{FF2B5EF4-FFF2-40B4-BE49-F238E27FC236}">
                <a16:creationId xmlns:a16="http://schemas.microsoft.com/office/drawing/2014/main" id="{8F8AA63E-CC29-EDDD-D866-D60875E43C76}"/>
              </a:ext>
            </a:extLst>
          </p:cNvPr>
          <p:cNvSpPr>
            <a:spLocks noGrp="1"/>
          </p:cNvSpPr>
          <p:nvPr>
            <p:ph type="body" idx="1"/>
          </p:nvPr>
        </p:nvSpPr>
        <p:spPr/>
        <p:txBody>
          <a:bodyPr>
            <a:normAutofit/>
          </a:bodyPr>
          <a:lstStyle/>
          <a:p>
            <a:pPr marR="0" lvl="0" rtl="0"/>
            <a:r>
              <a:rPr lang="en-US" sz="3200" b="0" i="0" dirty="0">
                <a:solidFill>
                  <a:srgbClr val="374151"/>
                </a:solidFill>
                <a:effectLst/>
                <a:latin typeface="Times New Roman" panose="02020603050405020304" pitchFamily="18" charset="0"/>
                <a:cs typeface="Times New Roman" panose="02020603050405020304" pitchFamily="18" charset="0"/>
              </a:rPr>
              <a:t>Concluding the analysis, the XG Boost classifier emerged as the most effective model for document classification, demonstrating superior accuracy and precision. This advancement in machine learning models enhances HRM automation, paving the way for further optimizations</a:t>
            </a:r>
            <a:r>
              <a:rPr lang="en-US" sz="1400" b="0" i="0" dirty="0">
                <a:solidFill>
                  <a:srgbClr val="374151"/>
                </a:solidFill>
                <a:effectLst/>
                <a:latin typeface="Times New Roman" panose="02020603050405020304" pitchFamily="18" charset="0"/>
                <a:cs typeface="Times New Roman" panose="02020603050405020304" pitchFamily="18" charset="0"/>
              </a:rPr>
              <a:t>.</a:t>
            </a:r>
            <a:endParaRPr lang="en-IN" sz="1400" i="0" u="none" strike="noStrike" baseline="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3803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38D2B-2054-489A-9BC6-A12AFC714512}"/>
              </a:ext>
            </a:extLst>
          </p:cNvPr>
          <p:cNvSpPr>
            <a:spLocks noGrp="1"/>
          </p:cNvSpPr>
          <p:nvPr>
            <p:ph type="title"/>
          </p:nvPr>
        </p:nvSpPr>
        <p:spPr>
          <a:xfrm>
            <a:off x="2710320" y="2609385"/>
            <a:ext cx="8596668" cy="3075971"/>
          </a:xfrm>
        </p:spPr>
        <p:txBody>
          <a:bodyPr>
            <a:normAutofit/>
          </a:bodyPr>
          <a:lstStyle/>
          <a:p>
            <a:pPr algn="ctr"/>
            <a:r>
              <a:rPr lang="en-US" sz="7200" b="1" dirty="0"/>
              <a:t>Thank you!!!</a:t>
            </a:r>
            <a:endParaRPr lang="en-IN" sz="7200" b="1" dirty="0"/>
          </a:p>
        </p:txBody>
      </p:sp>
    </p:spTree>
    <p:extLst>
      <p:ext uri="{BB962C8B-B14F-4D97-AF65-F5344CB8AC3E}">
        <p14:creationId xmlns:p14="http://schemas.microsoft.com/office/powerpoint/2010/main" val="3720607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9455D-DB33-3CFC-B4FF-8971D1877EC9}"/>
              </a:ext>
            </a:extLst>
          </p:cNvPr>
          <p:cNvSpPr>
            <a:spLocks noGrp="1"/>
          </p:cNvSpPr>
          <p:nvPr>
            <p:ph type="title"/>
          </p:nvPr>
        </p:nvSpPr>
        <p:spPr/>
        <p:txBody>
          <a:bodyPr>
            <a:normAutofit/>
          </a:bodyPr>
          <a:lstStyle/>
          <a:p>
            <a:pPr marR="0" rtl="0"/>
            <a:r>
              <a:rPr lang="en-IN" sz="2400" b="1" i="0" u="none" strike="noStrike" baseline="0" dirty="0">
                <a:solidFill>
                  <a:srgbClr val="000000"/>
                </a:solidFill>
                <a:latin typeface="Times New Roman" panose="02020603050405020304" pitchFamily="18" charset="0"/>
                <a:cs typeface="Times New Roman" panose="02020603050405020304" pitchFamily="18" charset="0"/>
              </a:rPr>
              <a:t> </a:t>
            </a:r>
            <a:r>
              <a:rPr lang="en-IN" sz="4000" b="1" i="0" u="none" strike="noStrike" baseline="0" dirty="0">
                <a:solidFill>
                  <a:srgbClr val="000000"/>
                </a:solidFill>
                <a:latin typeface="Times New Roman" panose="02020603050405020304" pitchFamily="18" charset="0"/>
                <a:cs typeface="Times New Roman" panose="02020603050405020304" pitchFamily="18" charset="0"/>
              </a:rPr>
              <a:t>Agenda</a:t>
            </a:r>
            <a:endParaRPr lang="en-IN" sz="4000" b="0" i="0" u="none" strike="noStrike" baseline="0" dirty="0">
              <a:solidFill>
                <a:srgbClr val="00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76CD9F1-38F3-ADAD-BF6C-2185B9DF37DE}"/>
              </a:ext>
            </a:extLst>
          </p:cNvPr>
          <p:cNvSpPr>
            <a:spLocks noGrp="1"/>
          </p:cNvSpPr>
          <p:nvPr>
            <p:ph type="body" idx="1"/>
          </p:nvPr>
        </p:nvSpPr>
        <p:spPr>
          <a:xfrm>
            <a:off x="2589212" y="1602769"/>
            <a:ext cx="8915400" cy="5075433"/>
          </a:xfrm>
        </p:spPr>
        <p:txBody>
          <a:bodyPr>
            <a:normAutofit lnSpcReduction="10000"/>
          </a:bodyPr>
          <a:lstStyle/>
          <a:p>
            <a:pPr marR="0" lvl="0" rtl="0"/>
            <a:r>
              <a:rPr lang="en-US" sz="3600" i="0" u="none" strike="noStrike" baseline="0" dirty="0">
                <a:solidFill>
                  <a:srgbClr val="000000"/>
                </a:solidFill>
                <a:latin typeface="Times New Roman" panose="02020603050405020304" pitchFamily="18" charset="0"/>
                <a:cs typeface="Times New Roman" panose="02020603050405020304" pitchFamily="18" charset="0"/>
              </a:rPr>
              <a:t>Brief overview of the topics to be covered</a:t>
            </a:r>
            <a:r>
              <a:rPr lang="en-US" sz="2000" i="0" u="none" strike="noStrike" baseline="0" dirty="0">
                <a:solidFill>
                  <a:srgbClr val="000000"/>
                </a:solidFill>
                <a:latin typeface="Times New Roman" panose="02020603050405020304" pitchFamily="18" charset="0"/>
                <a:cs typeface="Times New Roman" panose="02020603050405020304" pitchFamily="18" charset="0"/>
              </a:rPr>
              <a:t>.</a:t>
            </a:r>
          </a:p>
          <a:p>
            <a:pPr lvl="1">
              <a:buFont typeface="Wingdings" panose="05000000000000000000" pitchFamily="2" charset="2"/>
              <a:buChar char="q"/>
            </a:pPr>
            <a:r>
              <a:rPr lang="en-US" sz="2600" dirty="0">
                <a:solidFill>
                  <a:srgbClr val="000000"/>
                </a:solidFill>
                <a:latin typeface="Times New Roman" panose="02020603050405020304" pitchFamily="18" charset="0"/>
                <a:cs typeface="Times New Roman" panose="02020603050405020304" pitchFamily="18" charset="0"/>
              </a:rPr>
              <a:t>I - Data Set Details</a:t>
            </a:r>
          </a:p>
          <a:p>
            <a:pPr lvl="2">
              <a:buFont typeface="Wingdings" panose="05000000000000000000" pitchFamily="2" charset="2"/>
              <a:buChar char="ü"/>
            </a:pPr>
            <a:r>
              <a:rPr lang="en-US" sz="2400" dirty="0">
                <a:solidFill>
                  <a:srgbClr val="000000"/>
                </a:solidFill>
                <a:latin typeface="Times New Roman" panose="02020603050405020304" pitchFamily="18" charset="0"/>
                <a:cs typeface="Times New Roman" panose="02020603050405020304" pitchFamily="18" charset="0"/>
              </a:rPr>
              <a:t>Abstract</a:t>
            </a:r>
          </a:p>
          <a:p>
            <a:pPr lvl="2">
              <a:buFont typeface="Wingdings" panose="05000000000000000000" pitchFamily="2" charset="2"/>
              <a:buChar char="ü"/>
            </a:pPr>
            <a:r>
              <a:rPr lang="en-US" sz="2400" dirty="0">
                <a:solidFill>
                  <a:srgbClr val="000000"/>
                </a:solidFill>
                <a:latin typeface="Times New Roman" panose="02020603050405020304" pitchFamily="18" charset="0"/>
                <a:cs typeface="Times New Roman" panose="02020603050405020304" pitchFamily="18" charset="0"/>
              </a:rPr>
              <a:t>Text Extraction from resumes</a:t>
            </a:r>
          </a:p>
          <a:p>
            <a:pPr lvl="1">
              <a:buFont typeface="Wingdings" panose="05000000000000000000" pitchFamily="2" charset="2"/>
              <a:buChar char="q"/>
            </a:pPr>
            <a:r>
              <a:rPr lang="en-US" sz="2600" i="0" u="none" strike="noStrike" baseline="0" dirty="0">
                <a:solidFill>
                  <a:srgbClr val="000000"/>
                </a:solidFill>
                <a:latin typeface="Times New Roman" panose="02020603050405020304" pitchFamily="18" charset="0"/>
                <a:cs typeface="Times New Roman" panose="02020603050405020304" pitchFamily="18" charset="0"/>
              </a:rPr>
              <a:t>II - E</a:t>
            </a:r>
            <a:r>
              <a:rPr lang="en-US" sz="2600" dirty="0">
                <a:solidFill>
                  <a:srgbClr val="000000"/>
                </a:solidFill>
                <a:latin typeface="Times New Roman" panose="02020603050405020304" pitchFamily="18" charset="0"/>
                <a:cs typeface="Times New Roman" panose="02020603050405020304" pitchFamily="18" charset="0"/>
              </a:rPr>
              <a:t>xploratory Data Analysis (EDA)</a:t>
            </a:r>
          </a:p>
          <a:p>
            <a:pPr lvl="2">
              <a:buFont typeface="Wingdings" panose="05000000000000000000" pitchFamily="2" charset="2"/>
              <a:buChar char="ü"/>
            </a:pPr>
            <a:r>
              <a:rPr lang="en-US" sz="2400" dirty="0">
                <a:solidFill>
                  <a:srgbClr val="000000"/>
                </a:solidFill>
                <a:latin typeface="Times New Roman" panose="02020603050405020304" pitchFamily="18" charset="0"/>
                <a:cs typeface="Times New Roman" panose="02020603050405020304" pitchFamily="18" charset="0"/>
              </a:rPr>
              <a:t>Data Visualization</a:t>
            </a:r>
          </a:p>
          <a:p>
            <a:pPr lvl="1">
              <a:buFont typeface="Wingdings" panose="05000000000000000000" pitchFamily="2" charset="2"/>
              <a:buChar char="q"/>
            </a:pPr>
            <a:r>
              <a:rPr lang="en-US" sz="2600" dirty="0">
                <a:solidFill>
                  <a:srgbClr val="000000"/>
                </a:solidFill>
                <a:latin typeface="Times New Roman" panose="02020603050405020304" pitchFamily="18" charset="0"/>
                <a:cs typeface="Times New Roman" panose="02020603050405020304" pitchFamily="18" charset="0"/>
              </a:rPr>
              <a:t>III</a:t>
            </a:r>
            <a:r>
              <a:rPr lang="en-US" sz="2600" i="0" u="none" strike="noStrike" baseline="0" dirty="0">
                <a:solidFill>
                  <a:srgbClr val="000000"/>
                </a:solidFill>
                <a:latin typeface="Times New Roman" panose="02020603050405020304" pitchFamily="18" charset="0"/>
                <a:cs typeface="Times New Roman" panose="02020603050405020304" pitchFamily="18" charset="0"/>
              </a:rPr>
              <a:t> - Model Bu</a:t>
            </a:r>
            <a:r>
              <a:rPr lang="en-US" sz="2600" dirty="0">
                <a:solidFill>
                  <a:srgbClr val="000000"/>
                </a:solidFill>
                <a:latin typeface="Times New Roman" panose="02020603050405020304" pitchFamily="18" charset="0"/>
                <a:cs typeface="Times New Roman" panose="02020603050405020304" pitchFamily="18" charset="0"/>
              </a:rPr>
              <a:t>ilding</a:t>
            </a:r>
          </a:p>
          <a:p>
            <a:pPr lvl="2">
              <a:buFont typeface="Wingdings" panose="05000000000000000000" pitchFamily="2" charset="2"/>
              <a:buChar char="ü"/>
            </a:pPr>
            <a:r>
              <a:rPr lang="en-US" sz="2400" dirty="0">
                <a:solidFill>
                  <a:srgbClr val="000000"/>
                </a:solidFill>
                <a:latin typeface="Times New Roman" panose="02020603050405020304" pitchFamily="18" charset="0"/>
                <a:cs typeface="Times New Roman" panose="02020603050405020304" pitchFamily="18" charset="0"/>
              </a:rPr>
              <a:t>Model Evaluation</a:t>
            </a:r>
          </a:p>
          <a:p>
            <a:pPr lvl="1">
              <a:buFont typeface="Wingdings" panose="05000000000000000000" pitchFamily="2" charset="2"/>
              <a:buChar char="q"/>
            </a:pPr>
            <a:r>
              <a:rPr lang="en-US" sz="2600" dirty="0">
                <a:solidFill>
                  <a:srgbClr val="000000"/>
                </a:solidFill>
                <a:latin typeface="Times New Roman" panose="02020603050405020304" pitchFamily="18" charset="0"/>
                <a:cs typeface="Times New Roman" panose="02020603050405020304" pitchFamily="18" charset="0"/>
              </a:rPr>
              <a:t>IV - Model Deployment</a:t>
            </a:r>
          </a:p>
          <a:p>
            <a:pPr lvl="1">
              <a:buFont typeface="Wingdings" panose="05000000000000000000" pitchFamily="2" charset="2"/>
              <a:buChar char="q"/>
            </a:pPr>
            <a:r>
              <a:rPr lang="en-US" sz="2600" dirty="0">
                <a:solidFill>
                  <a:srgbClr val="000000"/>
                </a:solidFill>
                <a:latin typeface="Times New Roman" panose="02020603050405020304" pitchFamily="18" charset="0"/>
                <a:cs typeface="Times New Roman" panose="02020603050405020304" pitchFamily="18" charset="0"/>
              </a:rPr>
              <a:t>V - Conclusion</a:t>
            </a:r>
          </a:p>
          <a:p>
            <a:pPr marL="457200" lvl="1" indent="0">
              <a:buNone/>
            </a:pPr>
            <a:endParaRPr lang="en-US" sz="1800" i="0" u="none" strike="noStrike" baseline="0" dirty="0">
              <a:solidFill>
                <a:srgbClr val="000000"/>
              </a:solidFill>
              <a:latin typeface="Times New Roman" panose="02020603050405020304" pitchFamily="18" charset="0"/>
              <a:cs typeface="Times New Roman" panose="02020603050405020304" pitchFamily="18" charset="0"/>
            </a:endParaRPr>
          </a:p>
          <a:p>
            <a:pPr marR="0" lvl="0" rtl="0"/>
            <a:endParaRPr lang="en-IN" sz="2000" i="0" u="none" strike="noStrike" baseline="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7455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C0AB9-0217-11C2-DC12-3F56521808F6}"/>
              </a:ext>
            </a:extLst>
          </p:cNvPr>
          <p:cNvSpPr txBox="1">
            <a:spLocks/>
          </p:cNvSpPr>
          <p:nvPr/>
        </p:nvSpPr>
        <p:spPr>
          <a:xfrm>
            <a:off x="1295402" y="1818526"/>
            <a:ext cx="9601196" cy="2262407"/>
          </a:xfrm>
          <a:prstGeom prst="rect">
            <a:avLst/>
          </a:prstGeom>
        </p:spPr>
        <p:txBody>
          <a:bodyPr>
            <a:normAutofit fontScale="775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700" b="1" dirty="0">
                <a:solidFill>
                  <a:srgbClr val="374151"/>
                </a:solidFill>
                <a:latin typeface="Times New Roman" panose="02020603050405020304" pitchFamily="18" charset="0"/>
                <a:cs typeface="Times New Roman" panose="02020603050405020304" pitchFamily="18" charset="0"/>
              </a:rPr>
              <a:t>I . Dataset Details</a:t>
            </a:r>
          </a:p>
          <a:p>
            <a:endParaRPr lang="en-US" sz="2800" b="1" dirty="0">
              <a:solidFill>
                <a:srgbClr val="374151"/>
              </a:solidFill>
              <a:latin typeface="Times New Roman" panose="02020603050405020304" pitchFamily="18" charset="0"/>
              <a:cs typeface="Times New Roman" panose="02020603050405020304" pitchFamily="18" charset="0"/>
            </a:endParaRPr>
          </a:p>
          <a:p>
            <a:r>
              <a:rPr lang="en-US" dirty="0">
                <a:solidFill>
                  <a:srgbClr val="000000"/>
                </a:solidFill>
                <a:latin typeface="Times New Roman" panose="02020603050405020304" pitchFamily="18" charset="0"/>
                <a:cs typeface="Times New Roman" panose="02020603050405020304" pitchFamily="18" charset="0"/>
              </a:rPr>
              <a:t>Abstract</a:t>
            </a:r>
          </a:p>
          <a:p>
            <a:endParaRPr lang="en-US" dirty="0">
              <a:solidFill>
                <a:srgbClr val="374151"/>
              </a:solidFill>
              <a:latin typeface="Times New Roman" panose="02020603050405020304" pitchFamily="18" charset="0"/>
              <a:cs typeface="Times New Roman" panose="02020603050405020304" pitchFamily="18" charset="0"/>
            </a:endParaRPr>
          </a:p>
          <a:p>
            <a:r>
              <a:rPr lang="en-US" dirty="0">
                <a:solidFill>
                  <a:srgbClr val="000000"/>
                </a:solidFill>
                <a:latin typeface="Times New Roman" panose="02020603050405020304" pitchFamily="18" charset="0"/>
                <a:cs typeface="Times New Roman" panose="02020603050405020304" pitchFamily="18" charset="0"/>
              </a:rPr>
              <a:t>Text Extraction from resumes</a:t>
            </a:r>
          </a:p>
          <a:p>
            <a:endParaRPr lang="en-US" dirty="0">
              <a:solidFill>
                <a:srgbClr val="000000"/>
              </a:solidFill>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9806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7DE48-076A-882D-612A-82607E624618}"/>
              </a:ext>
            </a:extLst>
          </p:cNvPr>
          <p:cNvSpPr>
            <a:spLocks noGrp="1"/>
          </p:cNvSpPr>
          <p:nvPr>
            <p:ph type="title"/>
          </p:nvPr>
        </p:nvSpPr>
        <p:spPr>
          <a:xfrm>
            <a:off x="2592925" y="408352"/>
            <a:ext cx="8911687" cy="1280890"/>
          </a:xfrm>
        </p:spPr>
        <p:txBody>
          <a:bodyPr>
            <a:normAutofit/>
          </a:bodyPr>
          <a:lstStyle/>
          <a:p>
            <a:r>
              <a:rPr lang="en-IN" sz="3200" b="1"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C9509C71-E537-22C2-5C4C-49186E2D0C37}"/>
              </a:ext>
            </a:extLst>
          </p:cNvPr>
          <p:cNvSpPr>
            <a:spLocks noGrp="1"/>
          </p:cNvSpPr>
          <p:nvPr>
            <p:ph idx="1"/>
          </p:nvPr>
        </p:nvSpPr>
        <p:spPr>
          <a:xfrm>
            <a:off x="1428108" y="1469203"/>
            <a:ext cx="10076504" cy="5260369"/>
          </a:xfrm>
        </p:spPr>
        <p:txBody>
          <a:bodyPr>
            <a:noAutofit/>
          </a:bodyPr>
          <a:lstStyle/>
          <a:p>
            <a:pPr algn="l"/>
            <a:r>
              <a:rPr lang="en-US" sz="2000" b="0" i="0" dirty="0">
                <a:solidFill>
                  <a:srgbClr val="1F2328"/>
                </a:solidFill>
                <a:effectLst/>
                <a:latin typeface="Times New Roman" panose="02020603050405020304" pitchFamily="18" charset="0"/>
                <a:cs typeface="Times New Roman" panose="02020603050405020304" pitchFamily="18" charset="0"/>
              </a:rPr>
              <a:t>A resume is a brief summary of your skills and experience. Companies recruiters and HR teams have a tough time scanning thousands of qualified resumes. </a:t>
            </a:r>
          </a:p>
          <a:p>
            <a:pPr algn="l"/>
            <a:r>
              <a:rPr lang="en-US" sz="2000" b="0" i="0" dirty="0">
                <a:solidFill>
                  <a:srgbClr val="1F2328"/>
                </a:solidFill>
                <a:effectLst/>
                <a:latin typeface="Times New Roman" panose="02020603050405020304" pitchFamily="18" charset="0"/>
                <a:cs typeface="Times New Roman" panose="02020603050405020304" pitchFamily="18" charset="0"/>
              </a:rPr>
              <a:t>Spending too many labor hours segregating candidates resume's manually is a waste of a company's time, money, and productivity. Recruiters, therefore, use resume classification in order to streamline the resume and applicant screening process.</a:t>
            </a:r>
          </a:p>
          <a:p>
            <a:pPr algn="l"/>
            <a:r>
              <a:rPr lang="en-US" sz="2000" b="0" i="0" dirty="0">
                <a:solidFill>
                  <a:srgbClr val="1F2328"/>
                </a:solidFill>
                <a:effectLst/>
                <a:latin typeface="Times New Roman" panose="02020603050405020304" pitchFamily="18" charset="0"/>
                <a:cs typeface="Times New Roman" panose="02020603050405020304" pitchFamily="18" charset="0"/>
              </a:rPr>
              <a:t> NLP technology allows recruiters to electronically gather, store, and organize large quantities of resumes. Once acquired, the resume data can be easily searched through and analyzed.</a:t>
            </a:r>
          </a:p>
          <a:p>
            <a:pPr algn="l"/>
            <a:r>
              <a:rPr lang="en-US" sz="2000" b="0" i="0" dirty="0">
                <a:solidFill>
                  <a:srgbClr val="1F2328"/>
                </a:solidFill>
                <a:effectLst/>
                <a:latin typeface="Times New Roman" panose="02020603050405020304" pitchFamily="18" charset="0"/>
                <a:cs typeface="Times New Roman" panose="02020603050405020304" pitchFamily="18" charset="0"/>
              </a:rPr>
              <a:t>Resumes are an ideal example of unstructured data. Since there is no widely accepted resume layout, each resume may have its own style of formatting, different text blocks and different category titles. </a:t>
            </a:r>
          </a:p>
          <a:p>
            <a:pPr algn="l"/>
            <a:r>
              <a:rPr lang="en-US" sz="2000" b="0" i="0" dirty="0">
                <a:solidFill>
                  <a:srgbClr val="1F2328"/>
                </a:solidFill>
                <a:effectLst/>
                <a:latin typeface="Times New Roman" panose="02020603050405020304" pitchFamily="18" charset="0"/>
                <a:cs typeface="Times New Roman" panose="02020603050405020304" pitchFamily="18" charset="0"/>
              </a:rPr>
              <a:t>Building a resume classification and gathering text from it is no easy task as there are so many kinds of layouts of resumes that you could imagine.</a:t>
            </a:r>
          </a:p>
          <a:p>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9623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3C0E3-32D7-C480-46B6-C11621AD5D16}"/>
              </a:ext>
            </a:extLst>
          </p:cNvPr>
          <p:cNvSpPr>
            <a:spLocks noGrp="1"/>
          </p:cNvSpPr>
          <p:nvPr>
            <p:ph type="title"/>
          </p:nvPr>
        </p:nvSpPr>
        <p:spPr/>
        <p:txBody>
          <a:bodyPr>
            <a:normAutofit/>
          </a:bodyPr>
          <a:lstStyle/>
          <a:p>
            <a:r>
              <a:rPr lang="en-US" b="1" dirty="0">
                <a:solidFill>
                  <a:srgbClr val="000000"/>
                </a:solidFill>
                <a:latin typeface="Times New Roman" panose="02020603050405020304" pitchFamily="18" charset="0"/>
                <a:cs typeface="Times New Roman" panose="02020603050405020304" pitchFamily="18" charset="0"/>
              </a:rPr>
              <a:t>Text Extraction from resumes</a:t>
            </a:r>
            <a:br>
              <a:rPr lang="en-US" b="1" dirty="0">
                <a:solidFill>
                  <a:srgbClr val="000000"/>
                </a:solidFill>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33477E9-8D4A-39E7-ED91-27735FA35D5A}"/>
              </a:ext>
            </a:extLst>
          </p:cNvPr>
          <p:cNvSpPr>
            <a:spLocks noGrp="1"/>
          </p:cNvSpPr>
          <p:nvPr>
            <p:ph idx="1"/>
          </p:nvPr>
        </p:nvSpPr>
        <p:spPr>
          <a:xfrm>
            <a:off x="2596654" y="1905000"/>
            <a:ext cx="8915400" cy="4534809"/>
          </a:xfrm>
        </p:spPr>
        <p:txBody>
          <a:bodyPr>
            <a:normAutofit/>
          </a:bodyPr>
          <a:lstStyle/>
          <a:p>
            <a:pPr>
              <a:buFont typeface="Arial" panose="020B0604020202020204" pitchFamily="34" charset="0"/>
              <a:buChar char="•"/>
            </a:pPr>
            <a:r>
              <a:rPr lang="en-IN" sz="2400" b="1" i="0" dirty="0">
                <a:solidFill>
                  <a:srgbClr val="0D0D0D"/>
                </a:solidFill>
                <a:effectLst/>
                <a:latin typeface="Times New Roman" panose="02020603050405020304" pitchFamily="18" charset="0"/>
                <a:cs typeface="Times New Roman" panose="02020603050405020304" pitchFamily="18" charset="0"/>
              </a:rPr>
              <a:t>Objective:</a:t>
            </a:r>
            <a:r>
              <a:rPr lang="en-IN" sz="2400" b="0" i="0" dirty="0">
                <a:solidFill>
                  <a:srgbClr val="0D0D0D"/>
                </a:solidFill>
                <a:effectLst/>
                <a:latin typeface="Times New Roman" panose="02020603050405020304" pitchFamily="18" charset="0"/>
                <a:cs typeface="Times New Roman" panose="02020603050405020304" pitchFamily="18" charset="0"/>
              </a:rPr>
              <a:t> Automate HRM processes, minimize manual effort, and enhance accuracy.</a:t>
            </a:r>
          </a:p>
          <a:p>
            <a:pPr algn="l">
              <a:buFont typeface="Arial" panose="020B0604020202020204" pitchFamily="34" charset="0"/>
              <a:buChar char="•"/>
            </a:pPr>
            <a:r>
              <a:rPr lang="en-IN" sz="2400" b="1" i="0" dirty="0">
                <a:solidFill>
                  <a:srgbClr val="0D0D0D"/>
                </a:solidFill>
                <a:effectLst/>
                <a:latin typeface="Times New Roman" panose="02020603050405020304" pitchFamily="18" charset="0"/>
                <a:cs typeface="Times New Roman" panose="02020603050405020304" pitchFamily="18" charset="0"/>
              </a:rPr>
              <a:t>Steps:</a:t>
            </a:r>
            <a:endParaRPr lang="en-IN" sz="2400" b="0" i="0" dirty="0">
              <a:solidFill>
                <a:srgbClr val="0D0D0D"/>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IN" sz="2400" b="0" i="0" dirty="0">
                <a:solidFill>
                  <a:srgbClr val="0D0D0D"/>
                </a:solidFill>
                <a:effectLst/>
                <a:latin typeface="Times New Roman" panose="02020603050405020304" pitchFamily="18" charset="0"/>
                <a:cs typeface="Times New Roman" panose="02020603050405020304" pitchFamily="18" charset="0"/>
              </a:rPr>
              <a:t>Import necessary libraries (spaCy, texteact).</a:t>
            </a:r>
          </a:p>
          <a:p>
            <a:pPr marL="742950" lvl="1" indent="-285750" algn="l">
              <a:buFont typeface="Arial" panose="020B0604020202020204" pitchFamily="34" charset="0"/>
              <a:buChar char="•"/>
            </a:pPr>
            <a:r>
              <a:rPr lang="en-IN" sz="2400" b="0" i="0" dirty="0">
                <a:solidFill>
                  <a:srgbClr val="0D0D0D"/>
                </a:solidFill>
                <a:effectLst/>
                <a:latin typeface="Times New Roman" panose="02020603050405020304" pitchFamily="18" charset="0"/>
                <a:cs typeface="Times New Roman" panose="02020603050405020304" pitchFamily="18" charset="0"/>
              </a:rPr>
              <a:t>Extract text from different categories (PeopleSoft, React JS Developer, SQL Developer, Workday resumes).</a:t>
            </a:r>
          </a:p>
          <a:p>
            <a:pPr marL="742950" lvl="1" indent="-285750" algn="l">
              <a:buFont typeface="Arial" panose="020B0604020202020204" pitchFamily="34" charset="0"/>
              <a:buChar char="•"/>
            </a:pPr>
            <a:r>
              <a:rPr lang="en-IN" sz="2400" b="0" i="0" dirty="0">
                <a:solidFill>
                  <a:srgbClr val="0D0D0D"/>
                </a:solidFill>
                <a:effectLst/>
                <a:latin typeface="Times New Roman" panose="02020603050405020304" pitchFamily="18" charset="0"/>
                <a:cs typeface="Times New Roman" panose="02020603050405020304" pitchFamily="18" charset="0"/>
              </a:rPr>
              <a:t>Create a consolidated Dataframe for further analysis.</a:t>
            </a:r>
          </a:p>
        </p:txBody>
      </p:sp>
    </p:spTree>
    <p:extLst>
      <p:ext uri="{BB962C8B-B14F-4D97-AF65-F5344CB8AC3E}">
        <p14:creationId xmlns:p14="http://schemas.microsoft.com/office/powerpoint/2010/main" val="1153503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EFF3AD-05AD-FA9C-4ACB-FD65D40E6F0D}"/>
              </a:ext>
            </a:extLst>
          </p:cNvPr>
          <p:cNvPicPr>
            <a:picLocks noChangeAspect="1"/>
          </p:cNvPicPr>
          <p:nvPr/>
        </p:nvPicPr>
        <p:blipFill>
          <a:blip r:embed="rId2"/>
          <a:stretch>
            <a:fillRect/>
          </a:stretch>
        </p:blipFill>
        <p:spPr>
          <a:xfrm>
            <a:off x="287676" y="184667"/>
            <a:ext cx="6482993" cy="67709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7D78E75E-3254-C320-649A-2C7093270052}"/>
              </a:ext>
            </a:extLst>
          </p:cNvPr>
          <p:cNvPicPr>
            <a:picLocks noChangeAspect="1"/>
          </p:cNvPicPr>
          <p:nvPr/>
        </p:nvPicPr>
        <p:blipFill>
          <a:blip r:embed="rId3"/>
          <a:stretch>
            <a:fillRect/>
          </a:stretch>
        </p:blipFill>
        <p:spPr>
          <a:xfrm>
            <a:off x="7181636" y="184667"/>
            <a:ext cx="4613097" cy="47969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B45BA6BC-9B27-76F3-CED6-714BF3304D7C}"/>
              </a:ext>
            </a:extLst>
          </p:cNvPr>
          <p:cNvPicPr>
            <a:picLocks noChangeAspect="1"/>
          </p:cNvPicPr>
          <p:nvPr/>
        </p:nvPicPr>
        <p:blipFill>
          <a:blip r:embed="rId4"/>
          <a:stretch>
            <a:fillRect/>
          </a:stretch>
        </p:blipFill>
        <p:spPr>
          <a:xfrm>
            <a:off x="7181636" y="5228048"/>
            <a:ext cx="4613097" cy="1333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04233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71F540-1565-9CA5-F906-761DE979B512}"/>
              </a:ext>
            </a:extLst>
          </p:cNvPr>
          <p:cNvPicPr>
            <a:picLocks noChangeAspect="1"/>
          </p:cNvPicPr>
          <p:nvPr/>
        </p:nvPicPr>
        <p:blipFill>
          <a:blip r:embed="rId2"/>
          <a:stretch>
            <a:fillRect/>
          </a:stretch>
        </p:blipFill>
        <p:spPr>
          <a:xfrm>
            <a:off x="1583825" y="390738"/>
            <a:ext cx="9620250" cy="6343650"/>
          </a:xfrm>
          <a:prstGeom prst="rect">
            <a:avLst/>
          </a:prstGeom>
          <a:ln>
            <a:solidFill>
              <a:schemeClr val="tx1"/>
            </a:solidFill>
          </a:ln>
        </p:spPr>
      </p:pic>
    </p:spTree>
    <p:extLst>
      <p:ext uri="{BB962C8B-B14F-4D97-AF65-F5344CB8AC3E}">
        <p14:creationId xmlns:p14="http://schemas.microsoft.com/office/powerpoint/2010/main" val="130837971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351</TotalTime>
  <Words>889</Words>
  <Application>Microsoft Office PowerPoint</Application>
  <PresentationFormat>Widescreen</PresentationFormat>
  <Paragraphs>104</Paragraphs>
  <Slides>31</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Algerian</vt:lpstr>
      <vt:lpstr>Arial</vt:lpstr>
      <vt:lpstr>Calibri</vt:lpstr>
      <vt:lpstr>Calibri Light</vt:lpstr>
      <vt:lpstr>Century Gothic</vt:lpstr>
      <vt:lpstr>Century Schoolbook</vt:lpstr>
      <vt:lpstr>Cooper Black</vt:lpstr>
      <vt:lpstr>Helvetica Neue</vt:lpstr>
      <vt:lpstr>Times New Roman</vt:lpstr>
      <vt:lpstr>Wingdings</vt:lpstr>
      <vt:lpstr>Wingdings 3</vt:lpstr>
      <vt:lpstr>Wisp</vt:lpstr>
      <vt:lpstr>PowerPoint Presentation</vt:lpstr>
      <vt:lpstr>Project 351– Resume Classification  Business objective- The document classification solution should significantly reduce the manual human effort in the HRM. It should achieve a higher level of accuracy and automation with minimal human intervention</vt:lpstr>
      <vt:lpstr>PowerPoint Presentation</vt:lpstr>
      <vt:lpstr> Agenda</vt:lpstr>
      <vt:lpstr>PowerPoint Presentation</vt:lpstr>
      <vt:lpstr>ABSTRACT</vt:lpstr>
      <vt:lpstr>Text Extraction from resumes </vt:lpstr>
      <vt:lpstr>PowerPoint Presentation</vt:lpstr>
      <vt:lpstr>PowerPoint Presentation</vt:lpstr>
      <vt:lpstr>PowerPoint Presentation</vt:lpstr>
      <vt:lpstr>Final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Labels</vt:lpstr>
      <vt:lpstr>PowerPoint Presentation</vt:lpstr>
      <vt:lpstr>PowerPoint Presentation</vt:lpstr>
      <vt:lpstr>Word cloud </vt:lpstr>
      <vt:lpstr>PowerPoint Presentation</vt:lpstr>
      <vt:lpstr>Model- Building</vt:lpstr>
      <vt:lpstr>Model- Evaluation</vt:lpstr>
      <vt:lpstr>Model-Evaluation Report</vt:lpstr>
      <vt:lpstr>PowerPoint Presentation</vt:lpstr>
      <vt:lpstr>Deployment</vt:lpstr>
      <vt:lpstr>PowerPoint Presentation</vt:lpstr>
      <vt:lpstr>           V :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Arati Padwal</dc:creator>
  <cp:lastModifiedBy>K Mohammad</cp:lastModifiedBy>
  <cp:revision>7</cp:revision>
  <dcterms:created xsi:type="dcterms:W3CDTF">2024-03-03T06:27:16Z</dcterms:created>
  <dcterms:modified xsi:type="dcterms:W3CDTF">2024-03-13T07:28:59Z</dcterms:modified>
</cp:coreProperties>
</file>